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60" r:id="rId2"/>
    <p:sldMasterId id="2147483704" r:id="rId3"/>
    <p:sldMasterId id="2147483694" r:id="rId4"/>
    <p:sldMasterId id="2147483692" r:id="rId5"/>
    <p:sldMasterId id="2147483698" r:id="rId6"/>
    <p:sldMasterId id="2147483696" r:id="rId7"/>
  </p:sldMasterIdLst>
  <p:notesMasterIdLst>
    <p:notesMasterId r:id="rId32"/>
  </p:notesMasterIdLst>
  <p:sldIdLst>
    <p:sldId id="277" r:id="rId8"/>
    <p:sldId id="454" r:id="rId9"/>
    <p:sldId id="278" r:id="rId10"/>
    <p:sldId id="496" r:id="rId11"/>
    <p:sldId id="498" r:id="rId12"/>
    <p:sldId id="501" r:id="rId13"/>
    <p:sldId id="499" r:id="rId14"/>
    <p:sldId id="500" r:id="rId15"/>
    <p:sldId id="515" r:id="rId16"/>
    <p:sldId id="502" r:id="rId17"/>
    <p:sldId id="503" r:id="rId18"/>
    <p:sldId id="504" r:id="rId19"/>
    <p:sldId id="505" r:id="rId20"/>
    <p:sldId id="506" r:id="rId21"/>
    <p:sldId id="507" r:id="rId22"/>
    <p:sldId id="508" r:id="rId23"/>
    <p:sldId id="509" r:id="rId24"/>
    <p:sldId id="510" r:id="rId25"/>
    <p:sldId id="513" r:id="rId26"/>
    <p:sldId id="517" r:id="rId27"/>
    <p:sldId id="511" r:id="rId28"/>
    <p:sldId id="514" r:id="rId29"/>
    <p:sldId id="488" r:id="rId30"/>
    <p:sldId id="29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94A"/>
    <a:srgbClr val="1C9A95"/>
    <a:srgbClr val="198F89"/>
    <a:srgbClr val="46DED7"/>
    <a:srgbClr val="A7DC50"/>
    <a:srgbClr val="C0E682"/>
    <a:srgbClr val="6E9D1F"/>
    <a:srgbClr val="5F5F5F"/>
    <a:srgbClr val="808080"/>
    <a:srgbClr val="FFA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50" autoAdjust="0"/>
    <p:restoredTop sz="94706" autoAdjust="0"/>
  </p:normalViewPr>
  <p:slideViewPr>
    <p:cSldViewPr>
      <p:cViewPr varScale="1">
        <p:scale>
          <a:sx n="106" d="100"/>
          <a:sy n="106" d="100"/>
        </p:scale>
        <p:origin x="114" y="1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70620-6F6F-4F47-B09D-9D6F990146F7}" type="datetimeFigureOut">
              <a:rPr lang="de-DE" smtClean="0"/>
              <a:pPr/>
              <a:t>06.12.2021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706B4-65F9-45B7-AF39-2C59ECDEEF5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0369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706B4-65F9-45B7-AF39-2C59ECDEEF5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72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706B4-65F9-45B7-AF39-2C59ECDEEF55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118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706B4-65F9-45B7-AF39-2C59ECDEEF55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049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 userDrawn="1"/>
        </p:nvSpPr>
        <p:spPr>
          <a:xfrm>
            <a:off x="0" y="6525345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endParaRPr lang="de-DE" sz="1800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7104063" y="0"/>
            <a:ext cx="5087937" cy="6858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79376" y="1571354"/>
            <a:ext cx="6336704" cy="144016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 b="1" baseline="0">
                <a:solidFill>
                  <a:srgbClr val="1C9A95"/>
                </a:solidFill>
                <a:latin typeface="Silka" panose="00000500000000000000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Titel </a:t>
            </a:r>
            <a:br>
              <a:rPr lang="de-DE" dirty="0"/>
            </a:br>
            <a:r>
              <a:rPr lang="de-DE" dirty="0" err="1"/>
              <a:t>Titel</a:t>
            </a:r>
            <a:endParaRPr lang="de-DE" dirty="0"/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79376" y="3176972"/>
            <a:ext cx="6336704" cy="504056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Silka" panose="00000500000000000000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Untertitel</a:t>
            </a:r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376" y="4347102"/>
            <a:ext cx="1473667" cy="504056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Silka" panose="00000500000000000000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01.01.2021</a:t>
            </a:r>
          </a:p>
        </p:txBody>
      </p:sp>
    </p:spTree>
    <p:extLst>
      <p:ext uri="{BB962C8B-B14F-4D97-AF65-F5344CB8AC3E}">
        <p14:creationId xmlns:p14="http://schemas.microsoft.com/office/powerpoint/2010/main" val="3581427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 rechteckige Legende 1"/>
          <p:cNvSpPr/>
          <p:nvPr userDrawn="1"/>
        </p:nvSpPr>
        <p:spPr>
          <a:xfrm rot="1130538">
            <a:off x="9292371" y="4755063"/>
            <a:ext cx="2126300" cy="948274"/>
          </a:xfrm>
          <a:prstGeom prst="wedgeRoundRectCallout">
            <a:avLst>
              <a:gd name="adj1" fmla="val -64555"/>
              <a:gd name="adj2" fmla="val 37359"/>
              <a:gd name="adj3" fmla="val 16667"/>
            </a:avLst>
          </a:prstGeom>
          <a:solidFill>
            <a:schemeClr val="bg1"/>
          </a:solidFill>
          <a:ln w="38100">
            <a:solidFill>
              <a:srgbClr val="1C9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Silka" panose="00000500000000000000" pitchFamily="2" charset="0"/>
              </a:rPr>
              <a:t>www.edmedien.de</a:t>
            </a:r>
          </a:p>
        </p:txBody>
      </p:sp>
    </p:spTree>
    <p:extLst>
      <p:ext uri="{BB962C8B-B14F-4D97-AF65-F5344CB8AC3E}">
        <p14:creationId xmlns:p14="http://schemas.microsoft.com/office/powerpoint/2010/main" val="54010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1384" y="1772816"/>
            <a:ext cx="8208912" cy="4319587"/>
          </a:xfrm>
          <a:prstGeom prst="rect">
            <a:avLst/>
          </a:prstGeom>
        </p:spPr>
        <p:txBody>
          <a:bodyPr/>
          <a:lstStyle>
            <a:lvl1pPr marL="594360" indent="-457200">
              <a:buClr>
                <a:srgbClr val="1C9A95"/>
              </a:buClr>
              <a:buSzPct val="80000"/>
              <a:buFont typeface="Silka" panose="00000500000000000000" pitchFamily="2" charset="0"/>
              <a:buChar char="»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Silka" panose="00000500000000000000" pitchFamily="2" charset="0"/>
              </a:defRPr>
            </a:lvl1pPr>
          </a:lstStyle>
          <a:p>
            <a:r>
              <a:rPr lang="de-DE" dirty="0">
                <a:latin typeface="Silka" panose="00000500000000000000" pitchFamily="50" charset="0"/>
              </a:rPr>
              <a:t>A</a:t>
            </a:r>
          </a:p>
          <a:p>
            <a:r>
              <a:rPr lang="de-DE" dirty="0">
                <a:latin typeface="Silka" panose="00000500000000000000" pitchFamily="50" charset="0"/>
              </a:rPr>
              <a:t>B</a:t>
            </a:r>
          </a:p>
          <a:p>
            <a:r>
              <a:rPr lang="de-DE" dirty="0">
                <a:latin typeface="Silka" panose="00000500000000000000" pitchFamily="50" charset="0"/>
              </a:rPr>
              <a:t>C</a:t>
            </a:r>
          </a:p>
          <a:p>
            <a:r>
              <a:rPr lang="de-DE" dirty="0">
                <a:latin typeface="Silka" panose="00000500000000000000" pitchFamily="50" charset="0"/>
              </a:rPr>
              <a:t>D</a:t>
            </a:r>
          </a:p>
          <a:p>
            <a:r>
              <a:rPr lang="de-DE" dirty="0">
                <a:latin typeface="Silka" panose="00000500000000000000" pitchFamily="50" charset="0"/>
              </a:rPr>
              <a:t>E</a:t>
            </a:r>
          </a:p>
          <a:p>
            <a:r>
              <a:rPr lang="de-DE" dirty="0">
                <a:latin typeface="Silka" panose="00000500000000000000" pitchFamily="50" charset="0"/>
              </a:rPr>
              <a:t>F</a:t>
            </a:r>
          </a:p>
          <a:p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zlich Willk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1384" y="1772816"/>
            <a:ext cx="8208912" cy="4319587"/>
          </a:xfrm>
          <a:prstGeom prst="rect">
            <a:avLst/>
          </a:prstGeom>
        </p:spPr>
        <p:txBody>
          <a:bodyPr/>
          <a:lstStyle>
            <a:lvl1pPr marL="594360" indent="-457200">
              <a:buClr>
                <a:srgbClr val="1C9A95"/>
              </a:buClr>
              <a:buSzPct val="80000"/>
              <a:buFont typeface="Silka" panose="00000500000000000000" pitchFamily="2" charset="0"/>
              <a:buChar char="»"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  <a:latin typeface="Silka" panose="00000500000000000000" pitchFamily="2" charset="0"/>
              </a:defRPr>
            </a:lvl1pPr>
          </a:lstStyle>
          <a:p>
            <a:r>
              <a:rPr lang="de-DE" dirty="0">
                <a:latin typeface="Silka" panose="00000500000000000000" pitchFamily="50" charset="0"/>
              </a:rPr>
              <a:t>Aufgabe, </a:t>
            </a:r>
            <a:r>
              <a:rPr lang="de-DE" dirty="0" err="1">
                <a:latin typeface="Silka" panose="00000500000000000000" pitchFamily="50" charset="0"/>
              </a:rPr>
              <a:t>Timetable</a:t>
            </a:r>
            <a:r>
              <a:rPr lang="de-DE" dirty="0">
                <a:latin typeface="Silka" panose="00000500000000000000" pitchFamily="50" charset="0"/>
              </a:rPr>
              <a:t> usw. </a:t>
            </a:r>
          </a:p>
          <a:p>
            <a:r>
              <a:rPr lang="de-DE" dirty="0">
                <a:latin typeface="Silka" panose="00000500000000000000" pitchFamily="50" charset="0"/>
              </a:rPr>
              <a:t>B</a:t>
            </a:r>
          </a:p>
          <a:p>
            <a:r>
              <a:rPr lang="de-DE" dirty="0">
                <a:latin typeface="Silka" panose="00000500000000000000" pitchFamily="50" charset="0"/>
              </a:rPr>
              <a:t>C</a:t>
            </a:r>
          </a:p>
          <a:p>
            <a:r>
              <a:rPr lang="de-DE" dirty="0">
                <a:latin typeface="Silka" panose="00000500000000000000" pitchFamily="50" charset="0"/>
              </a:rPr>
              <a:t>D</a:t>
            </a:r>
          </a:p>
          <a:p>
            <a:r>
              <a:rPr lang="de-DE" dirty="0">
                <a:latin typeface="Silka" panose="00000500000000000000" pitchFamily="50" charset="0"/>
              </a:rPr>
              <a:t>E</a:t>
            </a:r>
          </a:p>
          <a:p>
            <a:r>
              <a:rPr lang="de-DE" dirty="0">
                <a:latin typeface="Silka" panose="00000500000000000000" pitchFamily="50" charset="0"/>
              </a:rPr>
              <a:t>F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3077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ti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698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Head oben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1384" y="1772816"/>
            <a:ext cx="11233248" cy="4319587"/>
          </a:xfrm>
          <a:prstGeom prst="rect">
            <a:avLst/>
          </a:prstGeom>
        </p:spPr>
        <p:txBody>
          <a:bodyPr/>
          <a:lstStyle>
            <a:lvl1pPr marL="594360" indent="-457200">
              <a:buClr>
                <a:srgbClr val="1C9A95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Silka" panose="00000500000000000000" pitchFamily="2" charset="0"/>
              </a:defRPr>
            </a:lvl1pPr>
          </a:lstStyle>
          <a:p>
            <a:r>
              <a:rPr lang="de-DE" dirty="0">
                <a:latin typeface="Silka" panose="00000500000000000000" pitchFamily="50" charset="0"/>
              </a:rPr>
              <a:t>A</a:t>
            </a:r>
          </a:p>
          <a:p>
            <a:r>
              <a:rPr lang="de-DE" dirty="0">
                <a:latin typeface="Silka" panose="00000500000000000000" pitchFamily="50" charset="0"/>
              </a:rPr>
              <a:t>B</a:t>
            </a:r>
          </a:p>
          <a:p>
            <a:r>
              <a:rPr lang="de-DE" dirty="0">
                <a:latin typeface="Silka" panose="00000500000000000000" pitchFamily="50" charset="0"/>
              </a:rPr>
              <a:t>C</a:t>
            </a:r>
          </a:p>
          <a:p>
            <a:r>
              <a:rPr lang="de-DE" dirty="0">
                <a:latin typeface="Silka" panose="00000500000000000000" pitchFamily="50" charset="0"/>
              </a:rPr>
              <a:t>D</a:t>
            </a:r>
          </a:p>
          <a:p>
            <a:r>
              <a:rPr lang="de-DE" dirty="0">
                <a:latin typeface="Silka" panose="00000500000000000000" pitchFamily="50" charset="0"/>
              </a:rPr>
              <a:t>E</a:t>
            </a:r>
          </a:p>
          <a:p>
            <a:r>
              <a:rPr lang="de-DE" dirty="0">
                <a:latin typeface="Silka" panose="00000500000000000000" pitchFamily="50" charset="0"/>
              </a:rPr>
              <a:t>F</a:t>
            </a:r>
          </a:p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352" y="332656"/>
            <a:ext cx="11521280" cy="1325563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rgbClr val="1C9A95"/>
                </a:solidFill>
                <a:effectLst/>
                <a:latin typeface="Silka" panose="00000500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8316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Head ob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1" y="0"/>
            <a:ext cx="12192000" cy="1268760"/>
          </a:xfrm>
          <a:prstGeom prst="rect">
            <a:avLst/>
          </a:prstGeom>
          <a:solidFill>
            <a:srgbClr val="1C9A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91344" y="332656"/>
            <a:ext cx="11305653" cy="719138"/>
          </a:xfrm>
          <a:prstGeom prst="rect">
            <a:avLst/>
          </a:prstGeom>
        </p:spPr>
        <p:txBody>
          <a:bodyPr/>
          <a:lstStyle>
            <a:lvl1pPr marL="137160" indent="0">
              <a:buNone/>
              <a:defRPr sz="4000" b="1">
                <a:solidFill>
                  <a:schemeClr val="bg1"/>
                </a:solidFill>
                <a:latin typeface="Silka" panose="00000500000000000000" pitchFamily="2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4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1384" y="1772816"/>
            <a:ext cx="11233248" cy="4319587"/>
          </a:xfrm>
          <a:prstGeom prst="rect">
            <a:avLst/>
          </a:prstGeom>
        </p:spPr>
        <p:txBody>
          <a:bodyPr/>
          <a:lstStyle>
            <a:lvl1pPr marL="594360" indent="-457200">
              <a:buClr>
                <a:srgbClr val="1C9A95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Silka" panose="00000500000000000000" pitchFamily="2" charset="0"/>
              </a:defRPr>
            </a:lvl1pPr>
          </a:lstStyle>
          <a:p>
            <a:r>
              <a:rPr lang="de-DE" dirty="0">
                <a:latin typeface="Silka" panose="00000500000000000000" pitchFamily="50" charset="0"/>
              </a:rPr>
              <a:t>A</a:t>
            </a:r>
          </a:p>
          <a:p>
            <a:r>
              <a:rPr lang="de-DE" dirty="0">
                <a:latin typeface="Silka" panose="00000500000000000000" pitchFamily="50" charset="0"/>
              </a:rPr>
              <a:t>B</a:t>
            </a:r>
          </a:p>
          <a:p>
            <a:r>
              <a:rPr lang="de-DE" dirty="0">
                <a:latin typeface="Silka" panose="00000500000000000000" pitchFamily="50" charset="0"/>
              </a:rPr>
              <a:t>C</a:t>
            </a:r>
          </a:p>
          <a:p>
            <a:r>
              <a:rPr lang="de-DE" dirty="0">
                <a:latin typeface="Silka" panose="00000500000000000000" pitchFamily="50" charset="0"/>
              </a:rPr>
              <a:t>D</a:t>
            </a:r>
          </a:p>
          <a:p>
            <a:r>
              <a:rPr lang="de-DE" dirty="0">
                <a:latin typeface="Silka" panose="00000500000000000000" pitchFamily="50" charset="0"/>
              </a:rPr>
              <a:t>E</a:t>
            </a:r>
          </a:p>
          <a:p>
            <a:r>
              <a:rPr lang="de-DE" dirty="0">
                <a:latin typeface="Silka" panose="00000500000000000000" pitchFamily="50" charset="0"/>
              </a:rPr>
              <a:t>F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8275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Hea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1" y="0"/>
            <a:ext cx="4871863" cy="6309320"/>
          </a:xfrm>
          <a:prstGeom prst="rect">
            <a:avLst/>
          </a:prstGeom>
          <a:solidFill>
            <a:srgbClr val="1C9A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1C9A95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91944" y="620688"/>
            <a:ext cx="6264696" cy="5328592"/>
          </a:xfrm>
          <a:prstGeom prst="rect">
            <a:avLst/>
          </a:prstGeom>
        </p:spPr>
        <p:txBody>
          <a:bodyPr/>
          <a:lstStyle>
            <a:lvl1pPr marL="594360" indent="-457200">
              <a:buClr>
                <a:srgbClr val="1C9A95"/>
              </a:buClr>
              <a:buSzPct val="80000"/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Silka" panose="00000500000000000000" pitchFamily="2" charset="0"/>
              </a:defRPr>
            </a:lvl1pPr>
          </a:lstStyle>
          <a:p>
            <a:r>
              <a:rPr lang="de-DE" dirty="0">
                <a:latin typeface="Silka" panose="00000500000000000000" pitchFamily="50" charset="0"/>
              </a:rPr>
              <a:t>A</a:t>
            </a:r>
          </a:p>
          <a:p>
            <a:r>
              <a:rPr lang="de-DE" dirty="0">
                <a:latin typeface="Silka" panose="00000500000000000000" pitchFamily="50" charset="0"/>
              </a:rPr>
              <a:t>B</a:t>
            </a:r>
          </a:p>
          <a:p>
            <a:r>
              <a:rPr lang="de-DE" dirty="0">
                <a:latin typeface="Silka" panose="00000500000000000000" pitchFamily="50" charset="0"/>
              </a:rPr>
              <a:t>C</a:t>
            </a:r>
          </a:p>
          <a:p>
            <a:r>
              <a:rPr lang="de-DE" dirty="0">
                <a:latin typeface="Silka" panose="00000500000000000000" pitchFamily="50" charset="0"/>
              </a:rPr>
              <a:t>D</a:t>
            </a:r>
          </a:p>
          <a:p>
            <a:r>
              <a:rPr lang="de-DE" dirty="0">
                <a:latin typeface="Silka" panose="00000500000000000000" pitchFamily="50" charset="0"/>
              </a:rPr>
              <a:t>E</a:t>
            </a:r>
          </a:p>
          <a:p>
            <a:r>
              <a:rPr lang="de-DE" dirty="0">
                <a:latin typeface="Silka" panose="00000500000000000000" pitchFamily="50" charset="0"/>
              </a:rPr>
              <a:t>F</a:t>
            </a:r>
          </a:p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368" y="620688"/>
            <a:ext cx="4248472" cy="3096344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  <a:effectLst/>
                <a:latin typeface="Silka" panose="00000500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77501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_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2963652" y="4293096"/>
            <a:ext cx="6264696" cy="216024"/>
          </a:xfrm>
          <a:prstGeom prst="rect">
            <a:avLst/>
          </a:prstGeom>
          <a:gradFill flip="none" rotWithShape="1">
            <a:gsLst>
              <a:gs pos="8000">
                <a:srgbClr val="1C9A95"/>
              </a:gs>
              <a:gs pos="59000">
                <a:srgbClr val="1C9A95">
                  <a:tint val="44500"/>
                  <a:satMod val="160000"/>
                </a:srgbClr>
              </a:gs>
              <a:gs pos="97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4" hasCustomPrompt="1"/>
          </p:nvPr>
        </p:nvSpPr>
        <p:spPr>
          <a:xfrm>
            <a:off x="1092200" y="1772816"/>
            <a:ext cx="10007600" cy="2304256"/>
          </a:xfrm>
          <a:prstGeom prst="rect">
            <a:avLst/>
          </a:prstGeom>
        </p:spPr>
        <p:txBody>
          <a:bodyPr/>
          <a:lstStyle>
            <a:lvl1pPr marL="13716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Silka" panose="000005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latin typeface="Silka" panose="00000500000000000000" pitchFamily="50" charset="0"/>
              </a:rPr>
              <a:t>„</a:t>
            </a:r>
            <a:r>
              <a:rPr lang="de-DE" dirty="0" err="1">
                <a:latin typeface="Silka" panose="00000500000000000000" pitchFamily="50" charset="0"/>
              </a:rPr>
              <a:t>Lorem</a:t>
            </a:r>
            <a:r>
              <a:rPr lang="de-DE" dirty="0">
                <a:latin typeface="Silka" panose="00000500000000000000" pitchFamily="50" charset="0"/>
              </a:rPr>
              <a:t> </a:t>
            </a:r>
            <a:r>
              <a:rPr lang="de-DE" dirty="0" err="1">
                <a:latin typeface="Silka" panose="00000500000000000000" pitchFamily="50" charset="0"/>
              </a:rPr>
              <a:t>ipsum</a:t>
            </a:r>
            <a:r>
              <a:rPr lang="de-DE" dirty="0">
                <a:latin typeface="Silka" panose="00000500000000000000" pitchFamily="50" charset="0"/>
              </a:rPr>
              <a:t> </a:t>
            </a:r>
            <a:r>
              <a:rPr lang="de-DE" dirty="0" err="1">
                <a:latin typeface="Silka" panose="00000500000000000000" pitchFamily="50" charset="0"/>
              </a:rPr>
              <a:t>dolor</a:t>
            </a:r>
            <a:r>
              <a:rPr lang="de-DE" dirty="0">
                <a:latin typeface="Silka" panose="00000500000000000000" pitchFamily="50" charset="0"/>
              </a:rPr>
              <a:t> </a:t>
            </a:r>
            <a:r>
              <a:rPr lang="de-DE" dirty="0" err="1">
                <a:latin typeface="Silka" panose="00000500000000000000" pitchFamily="50" charset="0"/>
              </a:rPr>
              <a:t>sit</a:t>
            </a:r>
            <a:r>
              <a:rPr lang="de-DE" dirty="0">
                <a:latin typeface="Silka" panose="00000500000000000000" pitchFamily="50" charset="0"/>
              </a:rPr>
              <a:t> </a:t>
            </a:r>
            <a:r>
              <a:rPr lang="de-DE" dirty="0" err="1">
                <a:latin typeface="Silka" panose="00000500000000000000" pitchFamily="50" charset="0"/>
              </a:rPr>
              <a:t>amet</a:t>
            </a:r>
            <a:r>
              <a:rPr lang="de-DE" dirty="0">
                <a:latin typeface="Silka" panose="00000500000000000000" pitchFamily="50" charset="0"/>
              </a:rPr>
              <a:t>, </a:t>
            </a:r>
            <a:r>
              <a:rPr lang="de-DE" dirty="0" err="1">
                <a:latin typeface="Silka" panose="00000500000000000000" pitchFamily="50" charset="0"/>
              </a:rPr>
              <a:t>consetetur</a:t>
            </a:r>
            <a:r>
              <a:rPr lang="de-DE" dirty="0">
                <a:latin typeface="Silka" panose="00000500000000000000" pitchFamily="50" charset="0"/>
              </a:rPr>
              <a:t> </a:t>
            </a:r>
            <a:r>
              <a:rPr lang="de-DE" dirty="0" err="1">
                <a:latin typeface="Silka" panose="00000500000000000000" pitchFamily="50" charset="0"/>
              </a:rPr>
              <a:t>sadipscing</a:t>
            </a:r>
            <a:r>
              <a:rPr lang="de-DE" dirty="0">
                <a:latin typeface="Silka" panose="00000500000000000000" pitchFamily="50" charset="0"/>
              </a:rPr>
              <a:t> </a:t>
            </a:r>
            <a:r>
              <a:rPr lang="de-DE" dirty="0" err="1">
                <a:latin typeface="Silka" panose="00000500000000000000" pitchFamily="50" charset="0"/>
              </a:rPr>
              <a:t>elitr</a:t>
            </a:r>
            <a:r>
              <a:rPr lang="de-DE" dirty="0">
                <a:latin typeface="Silka" panose="00000500000000000000" pitchFamily="50" charset="0"/>
              </a:rPr>
              <a:t>, </a:t>
            </a:r>
            <a:r>
              <a:rPr lang="de-DE" dirty="0" err="1">
                <a:latin typeface="Silka" panose="00000500000000000000" pitchFamily="50" charset="0"/>
              </a:rPr>
              <a:t>sed</a:t>
            </a:r>
            <a:r>
              <a:rPr lang="de-DE" dirty="0">
                <a:latin typeface="Silka" panose="00000500000000000000" pitchFamily="50" charset="0"/>
              </a:rPr>
              <a:t> </a:t>
            </a:r>
            <a:r>
              <a:rPr lang="de-DE" dirty="0" err="1">
                <a:latin typeface="Silka" panose="00000500000000000000" pitchFamily="50" charset="0"/>
              </a:rPr>
              <a:t>diam</a:t>
            </a:r>
            <a:r>
              <a:rPr lang="de-DE" dirty="0">
                <a:latin typeface="Silka" panose="00000500000000000000" pitchFamily="50" charset="0"/>
              </a:rPr>
              <a:t> </a:t>
            </a:r>
            <a:r>
              <a:rPr lang="de-DE" dirty="0" err="1">
                <a:latin typeface="Silka" panose="00000500000000000000" pitchFamily="50" charset="0"/>
              </a:rPr>
              <a:t>nonumy</a:t>
            </a:r>
            <a:r>
              <a:rPr lang="de-DE" dirty="0">
                <a:latin typeface="Silka" panose="00000500000000000000" pitchFamily="50" charset="0"/>
              </a:rPr>
              <a:t> </a:t>
            </a:r>
            <a:r>
              <a:rPr lang="de-DE" dirty="0" err="1">
                <a:latin typeface="Silka" panose="00000500000000000000" pitchFamily="50" charset="0"/>
              </a:rPr>
              <a:t>eirmod</a:t>
            </a:r>
            <a:r>
              <a:rPr lang="de-DE" dirty="0">
                <a:latin typeface="Silka" panose="00000500000000000000" pitchFamily="50" charset="0"/>
              </a:rPr>
              <a:t> </a:t>
            </a:r>
            <a:r>
              <a:rPr lang="de-DE" dirty="0" err="1">
                <a:latin typeface="Silka" panose="00000500000000000000" pitchFamily="50" charset="0"/>
              </a:rPr>
              <a:t>tempor</a:t>
            </a:r>
            <a:r>
              <a:rPr lang="de-DE" dirty="0">
                <a:latin typeface="Silka" panose="00000500000000000000" pitchFamily="50" charset="0"/>
              </a:rPr>
              <a:t> </a:t>
            </a:r>
            <a:r>
              <a:rPr lang="de-DE" dirty="0" err="1">
                <a:latin typeface="Silka" panose="00000500000000000000" pitchFamily="50" charset="0"/>
              </a:rPr>
              <a:t>invidunt</a:t>
            </a:r>
            <a:r>
              <a:rPr lang="de-DE" dirty="0">
                <a:latin typeface="Silka" panose="00000500000000000000" pitchFamily="50" charset="0"/>
              </a:rPr>
              <a:t> </a:t>
            </a:r>
            <a:r>
              <a:rPr lang="de-DE" dirty="0" err="1">
                <a:latin typeface="Silka" panose="00000500000000000000" pitchFamily="50" charset="0"/>
              </a:rPr>
              <a:t>ut</a:t>
            </a:r>
            <a:r>
              <a:rPr lang="de-DE" dirty="0">
                <a:latin typeface="Silka" panose="00000500000000000000" pitchFamily="50" charset="0"/>
              </a:rPr>
              <a:t> </a:t>
            </a:r>
            <a:r>
              <a:rPr lang="de-DE" dirty="0" err="1">
                <a:latin typeface="Silka" panose="00000500000000000000" pitchFamily="50" charset="0"/>
              </a:rPr>
              <a:t>labore</a:t>
            </a:r>
            <a:r>
              <a:rPr lang="de-DE" dirty="0">
                <a:latin typeface="Silka" panose="00000500000000000000" pitchFamily="50" charset="0"/>
              </a:rPr>
              <a:t> et </a:t>
            </a:r>
            <a:r>
              <a:rPr lang="de-DE" dirty="0" err="1">
                <a:latin typeface="Silka" panose="00000500000000000000" pitchFamily="50" charset="0"/>
              </a:rPr>
              <a:t>dolore</a:t>
            </a:r>
            <a:r>
              <a:rPr lang="de-DE" dirty="0">
                <a:latin typeface="Silka" panose="00000500000000000000" pitchFamily="50" charset="0"/>
              </a:rPr>
              <a:t> magna </a:t>
            </a:r>
            <a:r>
              <a:rPr lang="de-DE" dirty="0" err="1">
                <a:latin typeface="Silka" panose="00000500000000000000" pitchFamily="50" charset="0"/>
              </a:rPr>
              <a:t>aliquyam</a:t>
            </a:r>
            <a:r>
              <a:rPr lang="de-DE" dirty="0">
                <a:latin typeface="Silka" panose="00000500000000000000" pitchFamily="50" charset="0"/>
              </a:rPr>
              <a:t> </a:t>
            </a:r>
            <a:r>
              <a:rPr lang="de-DE" dirty="0" err="1">
                <a:latin typeface="Silka" panose="00000500000000000000" pitchFamily="50" charset="0"/>
              </a:rPr>
              <a:t>erat</a:t>
            </a:r>
            <a:r>
              <a:rPr lang="de-DE" dirty="0">
                <a:latin typeface="Silka" panose="00000500000000000000" pitchFamily="50" charset="0"/>
              </a:rPr>
              <a:t>, </a:t>
            </a:r>
            <a:r>
              <a:rPr lang="de-DE" dirty="0" err="1">
                <a:latin typeface="Silka" panose="00000500000000000000" pitchFamily="50" charset="0"/>
              </a:rPr>
              <a:t>sed</a:t>
            </a:r>
            <a:r>
              <a:rPr lang="de-DE" dirty="0">
                <a:latin typeface="Silka" panose="00000500000000000000" pitchFamily="50" charset="0"/>
              </a:rPr>
              <a:t> </a:t>
            </a:r>
            <a:r>
              <a:rPr lang="de-DE" dirty="0" err="1">
                <a:latin typeface="Silka" panose="00000500000000000000" pitchFamily="50" charset="0"/>
              </a:rPr>
              <a:t>diam</a:t>
            </a:r>
            <a:r>
              <a:rPr lang="de-DE" dirty="0">
                <a:latin typeface="Silka" panose="00000500000000000000" pitchFamily="50" charset="0"/>
              </a:rPr>
              <a:t> </a:t>
            </a:r>
            <a:r>
              <a:rPr lang="de-DE" dirty="0" err="1">
                <a:latin typeface="Silka" panose="00000500000000000000" pitchFamily="50" charset="0"/>
              </a:rPr>
              <a:t>voluptua</a:t>
            </a:r>
            <a:r>
              <a:rPr lang="de-DE" dirty="0">
                <a:latin typeface="Silka" panose="00000500000000000000" pitchFamily="50" charset="0"/>
              </a:rPr>
              <a:t>. At </a:t>
            </a:r>
            <a:r>
              <a:rPr lang="de-DE" dirty="0" err="1">
                <a:latin typeface="Silka" panose="00000500000000000000" pitchFamily="50" charset="0"/>
              </a:rPr>
              <a:t>vero</a:t>
            </a:r>
            <a:r>
              <a:rPr lang="de-DE" dirty="0">
                <a:latin typeface="Silka" panose="00000500000000000000" pitchFamily="50" charset="0"/>
              </a:rPr>
              <a:t> </a:t>
            </a:r>
            <a:r>
              <a:rPr lang="de-DE" dirty="0" err="1">
                <a:latin typeface="Silka" panose="00000500000000000000" pitchFamily="50" charset="0"/>
              </a:rPr>
              <a:t>eos</a:t>
            </a:r>
            <a:r>
              <a:rPr lang="de-DE" dirty="0">
                <a:latin typeface="Silka" panose="00000500000000000000" pitchFamily="50" charset="0"/>
              </a:rPr>
              <a:t> et </a:t>
            </a:r>
            <a:r>
              <a:rPr lang="de-DE" dirty="0" err="1">
                <a:latin typeface="Silka" panose="00000500000000000000" pitchFamily="50" charset="0"/>
              </a:rPr>
              <a:t>accusam</a:t>
            </a:r>
            <a:r>
              <a:rPr lang="de-DE" dirty="0">
                <a:latin typeface="Silka" panose="00000500000000000000" pitchFamily="50" charset="0"/>
              </a:rPr>
              <a:t> et </a:t>
            </a:r>
            <a:r>
              <a:rPr lang="de-DE" dirty="0" err="1">
                <a:latin typeface="Silka" panose="00000500000000000000" pitchFamily="50" charset="0"/>
              </a:rPr>
              <a:t>justo</a:t>
            </a:r>
            <a:r>
              <a:rPr lang="de-DE" dirty="0">
                <a:latin typeface="Silka" panose="00000500000000000000" pitchFamily="50" charset="0"/>
              </a:rPr>
              <a:t> </a:t>
            </a:r>
            <a:r>
              <a:rPr lang="de-DE" dirty="0" err="1">
                <a:latin typeface="Silka" panose="00000500000000000000" pitchFamily="50" charset="0"/>
              </a:rPr>
              <a:t>duo</a:t>
            </a:r>
            <a:r>
              <a:rPr lang="de-DE" dirty="0">
                <a:latin typeface="Silka" panose="00000500000000000000" pitchFamily="50" charset="0"/>
              </a:rPr>
              <a:t> </a:t>
            </a:r>
            <a:r>
              <a:rPr lang="de-DE" dirty="0" err="1">
                <a:latin typeface="Silka" panose="00000500000000000000" pitchFamily="50" charset="0"/>
              </a:rPr>
              <a:t>dolores</a:t>
            </a:r>
            <a:r>
              <a:rPr lang="de-DE" dirty="0">
                <a:latin typeface="Silka" panose="00000500000000000000" pitchFamily="50" charset="0"/>
              </a:rPr>
              <a:t> et </a:t>
            </a:r>
            <a:r>
              <a:rPr lang="de-DE" dirty="0" err="1">
                <a:latin typeface="Silka" panose="00000500000000000000" pitchFamily="50" charset="0"/>
              </a:rPr>
              <a:t>ea</a:t>
            </a:r>
            <a:r>
              <a:rPr lang="de-DE" dirty="0">
                <a:latin typeface="Silka" panose="00000500000000000000" pitchFamily="50" charset="0"/>
              </a:rPr>
              <a:t> </a:t>
            </a:r>
            <a:r>
              <a:rPr lang="de-DE" dirty="0" err="1">
                <a:latin typeface="Silka" panose="00000500000000000000" pitchFamily="50" charset="0"/>
              </a:rPr>
              <a:t>rebum</a:t>
            </a:r>
            <a:r>
              <a:rPr lang="de-DE" dirty="0">
                <a:latin typeface="Silka" panose="00000500000000000000" pitchFamily="50" charset="0"/>
              </a:rPr>
              <a:t>. Stet </a:t>
            </a:r>
            <a:r>
              <a:rPr lang="de-DE" dirty="0" err="1">
                <a:latin typeface="Silka" panose="00000500000000000000" pitchFamily="50" charset="0"/>
              </a:rPr>
              <a:t>clita</a:t>
            </a:r>
            <a:r>
              <a:rPr lang="de-DE" dirty="0">
                <a:latin typeface="Silka" panose="00000500000000000000" pitchFamily="50" charset="0"/>
              </a:rPr>
              <a:t> </a:t>
            </a:r>
            <a:r>
              <a:rPr lang="de-DE" dirty="0" err="1">
                <a:latin typeface="Silka" panose="00000500000000000000" pitchFamily="50" charset="0"/>
              </a:rPr>
              <a:t>kasd</a:t>
            </a:r>
            <a:r>
              <a:rPr lang="de-DE" dirty="0">
                <a:latin typeface="Silka" panose="00000500000000000000" pitchFamily="50" charset="0"/>
              </a:rPr>
              <a:t> </a:t>
            </a:r>
            <a:r>
              <a:rPr lang="de-DE" dirty="0" err="1">
                <a:latin typeface="Silka" panose="00000500000000000000" pitchFamily="50" charset="0"/>
              </a:rPr>
              <a:t>gubergren</a:t>
            </a:r>
            <a:r>
              <a:rPr lang="de-DE" dirty="0">
                <a:latin typeface="Silka" panose="00000500000000000000" pitchFamily="50" charset="0"/>
              </a:rPr>
              <a:t>, </a:t>
            </a:r>
            <a:r>
              <a:rPr lang="de-DE" dirty="0" err="1">
                <a:latin typeface="Silka" panose="00000500000000000000" pitchFamily="50" charset="0"/>
              </a:rPr>
              <a:t>no</a:t>
            </a:r>
            <a:r>
              <a:rPr lang="de-DE" dirty="0">
                <a:latin typeface="Silka" panose="00000500000000000000" pitchFamily="50" charset="0"/>
              </a:rPr>
              <a:t> </a:t>
            </a:r>
            <a:r>
              <a:rPr lang="de-DE" dirty="0" err="1">
                <a:latin typeface="Silka" panose="00000500000000000000" pitchFamily="50" charset="0"/>
              </a:rPr>
              <a:t>sea</a:t>
            </a:r>
            <a:r>
              <a:rPr lang="de-DE" dirty="0">
                <a:latin typeface="Silka" panose="00000500000000000000" pitchFamily="50" charset="0"/>
              </a:rPr>
              <a:t>.“</a:t>
            </a:r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838200" y="1186063"/>
            <a:ext cx="10515600" cy="360040"/>
          </a:xfrm>
          <a:prstGeom prst="rect">
            <a:avLst/>
          </a:prstGeom>
        </p:spPr>
        <p:txBody>
          <a:bodyPr/>
          <a:lstStyle>
            <a:lvl1pPr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ilka" panose="00000500000000000000" pitchFamily="2" charset="0"/>
              </a:defRPr>
            </a:lvl1pPr>
          </a:lstStyle>
          <a:p>
            <a:r>
              <a:rPr lang="de-DE" dirty="0"/>
              <a:t>Max Mustermann, 2021: </a:t>
            </a:r>
          </a:p>
        </p:txBody>
      </p:sp>
    </p:spTree>
    <p:extLst>
      <p:ext uri="{BB962C8B-B14F-4D97-AF65-F5344CB8AC3E}">
        <p14:creationId xmlns:p14="http://schemas.microsoft.com/office/powerpoint/2010/main" val="826900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870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0300" y="540756"/>
            <a:ext cx="2018451" cy="48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40756"/>
            <a:ext cx="2958957" cy="640599"/>
          </a:xfrm>
          <a:prstGeom prst="rect">
            <a:avLst/>
          </a:prstGeom>
        </p:spPr>
      </p:pic>
      <p:sp>
        <p:nvSpPr>
          <p:cNvPr id="4" name="Rechteck 3"/>
          <p:cNvSpPr/>
          <p:nvPr userDrawn="1"/>
        </p:nvSpPr>
        <p:spPr>
          <a:xfrm>
            <a:off x="551384" y="3861048"/>
            <a:ext cx="6264696" cy="216024"/>
          </a:xfrm>
          <a:prstGeom prst="rect">
            <a:avLst/>
          </a:prstGeom>
          <a:gradFill flip="none" rotWithShape="1">
            <a:gsLst>
              <a:gs pos="8000">
                <a:srgbClr val="1C9A95"/>
              </a:gs>
              <a:gs pos="59000">
                <a:srgbClr val="1C9A95">
                  <a:tint val="44500"/>
                  <a:satMod val="160000"/>
                </a:srgbClr>
              </a:gs>
              <a:gs pos="97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 userDrawn="1"/>
        </p:nvSpPr>
        <p:spPr>
          <a:xfrm>
            <a:off x="0" y="5172850"/>
            <a:ext cx="12191999" cy="1685150"/>
          </a:xfrm>
          <a:prstGeom prst="rect">
            <a:avLst/>
          </a:prstGeom>
          <a:solidFill>
            <a:srgbClr val="1C9A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Untertitel 2"/>
          <p:cNvSpPr txBox="1">
            <a:spLocks/>
          </p:cNvSpPr>
          <p:nvPr userDrawn="1"/>
        </p:nvSpPr>
        <p:spPr>
          <a:xfrm>
            <a:off x="479376" y="5563708"/>
            <a:ext cx="4536504" cy="4867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lang="de-DE" sz="2000" dirty="0">
                <a:solidFill>
                  <a:schemeClr val="bg1"/>
                </a:solidFill>
                <a:latin typeface="Silka" panose="00000500000000000000" pitchFamily="50" charset="0"/>
              </a:rPr>
              <a:t>www.medienbildung-vogtland.de </a:t>
            </a:r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51384" y="5928145"/>
            <a:ext cx="1296144" cy="389709"/>
          </a:xfrm>
          <a:prstGeom prst="rect">
            <a:avLst/>
          </a:prstGeom>
        </p:spPr>
      </p:pic>
      <p:sp>
        <p:nvSpPr>
          <p:cNvPr id="16" name="Untertitel 2"/>
          <p:cNvSpPr txBox="1">
            <a:spLocks/>
          </p:cNvSpPr>
          <p:nvPr userDrawn="1"/>
        </p:nvSpPr>
        <p:spPr>
          <a:xfrm>
            <a:off x="1782149" y="5928145"/>
            <a:ext cx="3456384" cy="4867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lang="de-DE" sz="2000" dirty="0">
                <a:solidFill>
                  <a:schemeClr val="bg1"/>
                </a:solidFill>
                <a:latin typeface="Silka" panose="00000500000000000000" pitchFamily="50" charset="0"/>
              </a:rPr>
              <a:t>@</a:t>
            </a:r>
            <a:r>
              <a:rPr lang="de-DE" sz="2000" dirty="0" err="1">
                <a:solidFill>
                  <a:schemeClr val="bg1"/>
                </a:solidFill>
                <a:latin typeface="Silka" panose="00000500000000000000" pitchFamily="50" charset="0"/>
              </a:rPr>
              <a:t>MedienbildungVogtland</a:t>
            </a:r>
            <a:endParaRPr lang="de-DE" sz="2000" dirty="0">
              <a:solidFill>
                <a:schemeClr val="bg1"/>
              </a:solidFill>
              <a:latin typeface="Silk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814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5225" y="6368479"/>
            <a:ext cx="1728193" cy="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5"/>
          <p:cNvSpPr txBox="1">
            <a:spLocks noChangeArrowheads="1"/>
          </p:cNvSpPr>
          <p:nvPr userDrawn="1"/>
        </p:nvSpPr>
        <p:spPr bwMode="auto">
          <a:xfrm>
            <a:off x="119337" y="6525344"/>
            <a:ext cx="619268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de-DE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Silka" panose="00000500000000000000" pitchFamily="50" charset="0"/>
              </a:rPr>
              <a:t>Initiative Medienbildung Vogtland / edmedien gGmbH I Albertplatz 3 I 08523 Plauen</a:t>
            </a:r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  <a:latin typeface="Silka" panose="00000500000000000000" pitchFamily="50" charset="0"/>
            </a:endParaRPr>
          </a:p>
        </p:txBody>
      </p:sp>
      <p:sp>
        <p:nvSpPr>
          <p:cNvPr id="2" name="Textfeld 1"/>
          <p:cNvSpPr txBox="1"/>
          <p:nvPr userDrawn="1"/>
        </p:nvSpPr>
        <p:spPr>
          <a:xfrm>
            <a:off x="6261844" y="6503480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98CE418-9B09-4682-AEC1-7F263E484D92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1" y="0"/>
            <a:ext cx="12192000" cy="1268760"/>
          </a:xfrm>
          <a:prstGeom prst="rect">
            <a:avLst/>
          </a:prstGeom>
          <a:solidFill>
            <a:srgbClr val="1C9A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platzhalter 10"/>
          <p:cNvSpPr txBox="1">
            <a:spLocks/>
          </p:cNvSpPr>
          <p:nvPr userDrawn="1"/>
        </p:nvSpPr>
        <p:spPr>
          <a:xfrm>
            <a:off x="335360" y="332656"/>
            <a:ext cx="7056784" cy="72008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kumimoji="0" sz="4000" b="1" kern="1200" baseline="0">
                <a:solidFill>
                  <a:schemeClr val="bg1"/>
                </a:solidFill>
                <a:latin typeface="Silka" panose="00000500000000000000" pitchFamily="2" charset="0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de-DE" dirty="0"/>
              <a:t>Was Sie erwartet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89" y="6103684"/>
            <a:ext cx="3136047" cy="678937"/>
          </a:xfrm>
          <a:prstGeom prst="rect">
            <a:avLst/>
          </a:prstGeom>
        </p:spPr>
      </p:pic>
      <p:grpSp>
        <p:nvGrpSpPr>
          <p:cNvPr id="53" name="Gruppieren 52"/>
          <p:cNvGrpSpPr/>
          <p:nvPr userDrawn="1"/>
        </p:nvGrpSpPr>
        <p:grpSpPr>
          <a:xfrm>
            <a:off x="9117823" y="2708920"/>
            <a:ext cx="2573555" cy="2551225"/>
            <a:chOff x="9117823" y="2708920"/>
            <a:chExt cx="2573555" cy="2551225"/>
          </a:xfrm>
        </p:grpSpPr>
        <p:sp>
          <p:nvSpPr>
            <p:cNvPr id="5" name="Ellipse 4"/>
            <p:cNvSpPr/>
            <p:nvPr userDrawn="1"/>
          </p:nvSpPr>
          <p:spPr>
            <a:xfrm>
              <a:off x="9525381" y="3104964"/>
              <a:ext cx="1764196" cy="1764196"/>
            </a:xfrm>
            <a:prstGeom prst="ellipse">
              <a:avLst/>
            </a:prstGeom>
            <a:noFill/>
            <a:ln w="76200">
              <a:solidFill>
                <a:srgbClr val="1C9A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Gleichschenkliges Dreieck 5"/>
            <p:cNvSpPr/>
            <p:nvPr userDrawn="1"/>
          </p:nvSpPr>
          <p:spPr>
            <a:xfrm>
              <a:off x="10272464" y="2708920"/>
              <a:ext cx="270030" cy="396044"/>
            </a:xfrm>
            <a:prstGeom prst="triangle">
              <a:avLst/>
            </a:prstGeom>
            <a:solidFill>
              <a:srgbClr val="1C9A95"/>
            </a:solidFill>
            <a:ln>
              <a:solidFill>
                <a:srgbClr val="1C9A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Gleichschenkliges Dreieck 16"/>
            <p:cNvSpPr/>
            <p:nvPr userDrawn="1"/>
          </p:nvSpPr>
          <p:spPr>
            <a:xfrm rot="10800000">
              <a:off x="10275977" y="4864101"/>
              <a:ext cx="270030" cy="396044"/>
            </a:xfrm>
            <a:prstGeom prst="triangle">
              <a:avLst/>
            </a:prstGeom>
            <a:solidFill>
              <a:srgbClr val="1C9A95"/>
            </a:solidFill>
            <a:ln>
              <a:solidFill>
                <a:srgbClr val="1C9A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Gleichschenkliges Dreieck 17"/>
            <p:cNvSpPr/>
            <p:nvPr userDrawn="1"/>
          </p:nvSpPr>
          <p:spPr>
            <a:xfrm rot="5551505">
              <a:off x="11358341" y="3789041"/>
              <a:ext cx="270030" cy="396044"/>
            </a:xfrm>
            <a:prstGeom prst="triangle">
              <a:avLst/>
            </a:prstGeom>
            <a:solidFill>
              <a:srgbClr val="1C9A95"/>
            </a:solidFill>
            <a:ln>
              <a:solidFill>
                <a:srgbClr val="1C9A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Gleichschenkliges Dreieck 18"/>
            <p:cNvSpPr/>
            <p:nvPr userDrawn="1"/>
          </p:nvSpPr>
          <p:spPr>
            <a:xfrm rot="16200000">
              <a:off x="9180830" y="3789040"/>
              <a:ext cx="270030" cy="396044"/>
            </a:xfrm>
            <a:prstGeom prst="triangle">
              <a:avLst/>
            </a:prstGeom>
            <a:solidFill>
              <a:srgbClr val="1C9A95"/>
            </a:solidFill>
            <a:ln>
              <a:solidFill>
                <a:srgbClr val="1C9A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Gleichschenkliges Dreieck 20"/>
            <p:cNvSpPr/>
            <p:nvPr userDrawn="1"/>
          </p:nvSpPr>
          <p:spPr>
            <a:xfrm rot="18720873">
              <a:off x="9588328" y="3198748"/>
              <a:ext cx="147519" cy="209287"/>
            </a:xfrm>
            <a:prstGeom prst="triangle">
              <a:avLst/>
            </a:prstGeom>
            <a:solidFill>
              <a:srgbClr val="1C9A95"/>
            </a:solidFill>
            <a:ln>
              <a:solidFill>
                <a:srgbClr val="1C9A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Gleichschenkliges Dreieck 21"/>
            <p:cNvSpPr/>
            <p:nvPr userDrawn="1"/>
          </p:nvSpPr>
          <p:spPr>
            <a:xfrm rot="2990269">
              <a:off x="11087792" y="3207343"/>
              <a:ext cx="147519" cy="209287"/>
            </a:xfrm>
            <a:prstGeom prst="triangle">
              <a:avLst/>
            </a:prstGeom>
            <a:solidFill>
              <a:srgbClr val="1C9A95"/>
            </a:solidFill>
            <a:ln>
              <a:solidFill>
                <a:srgbClr val="1C9A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Gleichschenkliges Dreieck 22"/>
            <p:cNvSpPr/>
            <p:nvPr userDrawn="1"/>
          </p:nvSpPr>
          <p:spPr>
            <a:xfrm rot="13042083">
              <a:off x="9664133" y="4631526"/>
              <a:ext cx="147519" cy="209287"/>
            </a:xfrm>
            <a:prstGeom prst="triangle">
              <a:avLst/>
            </a:prstGeom>
            <a:solidFill>
              <a:srgbClr val="1C9A95"/>
            </a:solidFill>
            <a:ln>
              <a:solidFill>
                <a:srgbClr val="1C9A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Gleichschenkliges Dreieck 23"/>
            <p:cNvSpPr/>
            <p:nvPr userDrawn="1"/>
          </p:nvSpPr>
          <p:spPr>
            <a:xfrm rot="8128952">
              <a:off x="11014162" y="4633128"/>
              <a:ext cx="147519" cy="209287"/>
            </a:xfrm>
            <a:prstGeom prst="triangle">
              <a:avLst/>
            </a:prstGeom>
            <a:solidFill>
              <a:srgbClr val="1C9A95"/>
            </a:solidFill>
            <a:ln>
              <a:solidFill>
                <a:srgbClr val="1C9A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Ellipse 24"/>
            <p:cNvSpPr/>
            <p:nvPr userDrawn="1"/>
          </p:nvSpPr>
          <p:spPr>
            <a:xfrm>
              <a:off x="9765014" y="3342552"/>
              <a:ext cx="1280082" cy="128008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  <a:effectLst>
              <a:innerShdw dist="101600" dir="3360000">
                <a:schemeClr val="tx2">
                  <a:lumMod val="20000"/>
                  <a:lumOff val="80000"/>
                  <a:alpha val="61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7" name="Gerader Verbinder 26"/>
            <p:cNvCxnSpPr>
              <a:endCxn id="25" idx="0"/>
            </p:cNvCxnSpPr>
            <p:nvPr userDrawn="1"/>
          </p:nvCxnSpPr>
          <p:spPr>
            <a:xfrm>
              <a:off x="10405055" y="3188127"/>
              <a:ext cx="0" cy="154425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33"/>
            <p:cNvCxnSpPr/>
            <p:nvPr userDrawn="1"/>
          </p:nvCxnSpPr>
          <p:spPr>
            <a:xfrm>
              <a:off x="10398732" y="4608236"/>
              <a:ext cx="0" cy="154425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34"/>
            <p:cNvCxnSpPr>
              <a:stCxn id="25" idx="6"/>
            </p:cNvCxnSpPr>
            <p:nvPr userDrawn="1"/>
          </p:nvCxnSpPr>
          <p:spPr>
            <a:xfrm>
              <a:off x="11045096" y="3982593"/>
              <a:ext cx="149254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r Verbinder 41"/>
            <p:cNvCxnSpPr/>
            <p:nvPr userDrawn="1"/>
          </p:nvCxnSpPr>
          <p:spPr>
            <a:xfrm>
              <a:off x="9615760" y="3982593"/>
              <a:ext cx="149254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r Verbinder 42"/>
            <p:cNvCxnSpPr/>
            <p:nvPr userDrawn="1"/>
          </p:nvCxnSpPr>
          <p:spPr>
            <a:xfrm>
              <a:off x="9860025" y="3435846"/>
              <a:ext cx="87614" cy="9314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45"/>
            <p:cNvCxnSpPr/>
            <p:nvPr userDrawn="1"/>
          </p:nvCxnSpPr>
          <p:spPr>
            <a:xfrm flipV="1">
              <a:off x="10874345" y="3435846"/>
              <a:ext cx="87614" cy="9314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r Verbinder 47"/>
            <p:cNvCxnSpPr/>
            <p:nvPr userDrawn="1"/>
          </p:nvCxnSpPr>
          <p:spPr>
            <a:xfrm flipV="1">
              <a:off x="9860025" y="4443958"/>
              <a:ext cx="87614" cy="9314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r Verbinder 48"/>
            <p:cNvCxnSpPr/>
            <p:nvPr userDrawn="1"/>
          </p:nvCxnSpPr>
          <p:spPr>
            <a:xfrm>
              <a:off x="10874345" y="4416708"/>
              <a:ext cx="87614" cy="9314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Gleichschenkliges Dreieck 51"/>
            <p:cNvSpPr/>
            <p:nvPr userDrawn="1"/>
          </p:nvSpPr>
          <p:spPr>
            <a:xfrm rot="14290456">
              <a:off x="10132275" y="3834038"/>
              <a:ext cx="690450" cy="255460"/>
            </a:xfrm>
            <a:prstGeom prst="triangle">
              <a:avLst>
                <a:gd name="adj" fmla="val 52638"/>
              </a:avLst>
            </a:prstGeom>
            <a:solidFill>
              <a:srgbClr val="198F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Gleichschenkliges Dreieck 50"/>
            <p:cNvSpPr/>
            <p:nvPr userDrawn="1"/>
          </p:nvSpPr>
          <p:spPr>
            <a:xfrm rot="7297760">
              <a:off x="9979397" y="3840942"/>
              <a:ext cx="690450" cy="219014"/>
            </a:xfrm>
            <a:prstGeom prst="triangle">
              <a:avLst>
                <a:gd name="adj" fmla="val 52638"/>
              </a:avLst>
            </a:prstGeom>
            <a:solidFill>
              <a:srgbClr val="46DE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rtl="0" eaLnBrk="1" latinLnBrk="0" hangingPunct="1">
        <a:spcBef>
          <a:spcPct val="0"/>
        </a:spcBef>
        <a:buNone/>
        <a:defRPr kumimoji="0" sz="44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5225" y="6368479"/>
            <a:ext cx="1728193" cy="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5"/>
          <p:cNvSpPr txBox="1">
            <a:spLocks noChangeArrowheads="1"/>
          </p:cNvSpPr>
          <p:nvPr userDrawn="1"/>
        </p:nvSpPr>
        <p:spPr bwMode="auto">
          <a:xfrm>
            <a:off x="119337" y="6525344"/>
            <a:ext cx="619268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de-DE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Silka" panose="00000500000000000000" pitchFamily="50" charset="0"/>
              </a:rPr>
              <a:t>Initiative Medienbildung Vogtland / edmedien gGmbH I Albertplatz 3 I 08523 Plauen</a:t>
            </a:r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  <a:latin typeface="Silka" panose="00000500000000000000" pitchFamily="50" charset="0"/>
            </a:endParaRPr>
          </a:p>
        </p:txBody>
      </p:sp>
      <p:sp>
        <p:nvSpPr>
          <p:cNvPr id="2" name="Textfeld 1"/>
          <p:cNvSpPr txBox="1"/>
          <p:nvPr userDrawn="1"/>
        </p:nvSpPr>
        <p:spPr>
          <a:xfrm>
            <a:off x="6261844" y="6503480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98CE418-9B09-4682-AEC1-7F263E484D92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1" y="0"/>
            <a:ext cx="12192000" cy="1268760"/>
          </a:xfrm>
          <a:prstGeom prst="rect">
            <a:avLst/>
          </a:prstGeom>
          <a:solidFill>
            <a:srgbClr val="1C9A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platzhalter 10"/>
          <p:cNvSpPr txBox="1">
            <a:spLocks/>
          </p:cNvSpPr>
          <p:nvPr userDrawn="1"/>
        </p:nvSpPr>
        <p:spPr>
          <a:xfrm>
            <a:off x="335360" y="332656"/>
            <a:ext cx="7056784" cy="72008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kumimoji="0" sz="4000" b="1" kern="1200" baseline="0">
                <a:solidFill>
                  <a:schemeClr val="bg1"/>
                </a:solidFill>
                <a:latin typeface="Silka" panose="00000500000000000000" pitchFamily="2" charset="0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de-DE" dirty="0"/>
              <a:t>Herzlich Willkommen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89" y="6103684"/>
            <a:ext cx="3136047" cy="67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71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ctr" rtl="0" eaLnBrk="1" latinLnBrk="0" hangingPunct="1">
        <a:spcBef>
          <a:spcPct val="0"/>
        </a:spcBef>
        <a:buNone/>
        <a:defRPr kumimoji="0" sz="44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5225" y="6368479"/>
            <a:ext cx="1728193" cy="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5"/>
          <p:cNvSpPr txBox="1">
            <a:spLocks noChangeArrowheads="1"/>
          </p:cNvSpPr>
          <p:nvPr userDrawn="1"/>
        </p:nvSpPr>
        <p:spPr bwMode="auto">
          <a:xfrm>
            <a:off x="119337" y="6525344"/>
            <a:ext cx="619268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de-DE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Silka" panose="00000500000000000000" pitchFamily="50" charset="0"/>
              </a:rPr>
              <a:t>Initiative Medienbildung Vogtland / edmedien gGmbH I Albertplatz 3 I 08523 Plauen</a:t>
            </a:r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  <a:latin typeface="Silka" panose="00000500000000000000" pitchFamily="50" charset="0"/>
            </a:endParaRPr>
          </a:p>
        </p:txBody>
      </p:sp>
      <p:sp>
        <p:nvSpPr>
          <p:cNvPr id="2" name="Textfeld 1"/>
          <p:cNvSpPr txBox="1"/>
          <p:nvPr userDrawn="1"/>
        </p:nvSpPr>
        <p:spPr>
          <a:xfrm>
            <a:off x="6261844" y="6503480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98CE418-9B09-4682-AEC1-7F263E484D92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1" y="0"/>
            <a:ext cx="12192000" cy="1268760"/>
          </a:xfrm>
          <a:prstGeom prst="rect">
            <a:avLst/>
          </a:prstGeom>
          <a:solidFill>
            <a:srgbClr val="1C9A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platzhalter 10"/>
          <p:cNvSpPr txBox="1">
            <a:spLocks/>
          </p:cNvSpPr>
          <p:nvPr userDrawn="1"/>
        </p:nvSpPr>
        <p:spPr>
          <a:xfrm>
            <a:off x="335360" y="332656"/>
            <a:ext cx="9073008" cy="72008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kumimoji="0" sz="4000" b="1" kern="1200" baseline="0">
                <a:solidFill>
                  <a:schemeClr val="bg1"/>
                </a:solidFill>
                <a:latin typeface="Silka" panose="00000500000000000000" pitchFamily="2" charset="0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de-DE" dirty="0"/>
              <a:t>Initiative Medienbildung Vogtland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89" y="6103684"/>
            <a:ext cx="3136047" cy="67893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t="23750" r="3334" b="19550"/>
          <a:stretch/>
        </p:blipFill>
        <p:spPr>
          <a:xfrm>
            <a:off x="8463441" y="1601416"/>
            <a:ext cx="3528392" cy="3888432"/>
          </a:xfrm>
          <a:prstGeom prst="rect">
            <a:avLst/>
          </a:prstGeom>
        </p:spPr>
      </p:pic>
      <p:sp>
        <p:nvSpPr>
          <p:cNvPr id="30" name="Textplatzhalter 4"/>
          <p:cNvSpPr txBox="1">
            <a:spLocks/>
          </p:cNvSpPr>
          <p:nvPr userDrawn="1"/>
        </p:nvSpPr>
        <p:spPr>
          <a:xfrm>
            <a:off x="551384" y="1772816"/>
            <a:ext cx="10081120" cy="4319587"/>
          </a:xfrm>
          <a:prstGeom prst="rect">
            <a:avLst/>
          </a:prstGeom>
        </p:spPr>
        <p:txBody>
          <a:bodyPr/>
          <a:lstStyle>
            <a:lvl1pPr marL="594360" indent="-457200" algn="l" rtl="0" eaLnBrk="1" latinLnBrk="0" hangingPunct="1">
              <a:spcBef>
                <a:spcPct val="20000"/>
              </a:spcBef>
              <a:buClr>
                <a:srgbClr val="1C9A95"/>
              </a:buClr>
              <a:buSzPct val="80000"/>
              <a:buFont typeface="Arial" panose="020B0604020202020204" pitchFamily="34" charset="0"/>
              <a:buChar char="•"/>
              <a:defRPr kumimoji="0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ilka" panose="00000500000000000000" pitchFamily="2" charset="0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4360" marR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C9A95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de-DE" sz="2400" dirty="0">
                <a:latin typeface="Silka" panose="00000500000000000000" pitchFamily="50" charset="0"/>
              </a:rPr>
              <a:t>Seit 1. Juli 2021</a:t>
            </a:r>
          </a:p>
          <a:p>
            <a:r>
              <a:rPr lang="de-DE" sz="2400" dirty="0">
                <a:latin typeface="Silka" panose="00000500000000000000" pitchFamily="50" charset="0"/>
              </a:rPr>
              <a:t>Medienbildung im gesamten Vogtlandkreis</a:t>
            </a:r>
          </a:p>
          <a:p>
            <a:pPr marL="594360" marR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C9A95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de-DE" sz="2400" dirty="0">
                <a:latin typeface="Silka" panose="00000500000000000000" pitchFamily="50" charset="0"/>
              </a:rPr>
              <a:t>Vermittlung von Informations- und </a:t>
            </a:r>
            <a:br>
              <a:rPr lang="de-DE" sz="2400" dirty="0">
                <a:latin typeface="Silka" panose="00000500000000000000" pitchFamily="50" charset="0"/>
              </a:rPr>
            </a:br>
            <a:r>
              <a:rPr lang="de-DE" sz="2400" dirty="0">
                <a:latin typeface="Silka" panose="00000500000000000000" pitchFamily="50" charset="0"/>
              </a:rPr>
              <a:t>Nachrichtenkompetenz</a:t>
            </a:r>
          </a:p>
          <a:p>
            <a:pPr marL="594360" marR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C9A95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de-DE" sz="2400" baseline="0" dirty="0">
                <a:latin typeface="Silka" panose="00000500000000000000" pitchFamily="50" charset="0"/>
              </a:rPr>
              <a:t>Formate: Informationsveranstaltungen, </a:t>
            </a:r>
            <a:br>
              <a:rPr lang="de-DE" sz="2400" baseline="0" dirty="0">
                <a:latin typeface="Silka" panose="00000500000000000000" pitchFamily="50" charset="0"/>
              </a:rPr>
            </a:br>
            <a:r>
              <a:rPr lang="de-DE" sz="2400" baseline="0" dirty="0">
                <a:latin typeface="Silka" panose="00000500000000000000" pitchFamily="50" charset="0"/>
              </a:rPr>
              <a:t>Gesprächs- und Debattenformate, Workshops, </a:t>
            </a:r>
            <a:br>
              <a:rPr lang="de-DE" sz="2400" baseline="0" dirty="0">
                <a:latin typeface="Silka" panose="00000500000000000000" pitchFamily="50" charset="0"/>
              </a:rPr>
            </a:br>
            <a:r>
              <a:rPr lang="de-DE" sz="2400" baseline="0" dirty="0">
                <a:latin typeface="Silka" panose="00000500000000000000" pitchFamily="50" charset="0"/>
              </a:rPr>
              <a:t>Beratungen, Events usw.</a:t>
            </a:r>
          </a:p>
          <a:p>
            <a:pPr marL="594360" marR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C9A95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de-DE" sz="2400" dirty="0">
                <a:latin typeface="Silka" panose="00000500000000000000" pitchFamily="50" charset="0"/>
              </a:rPr>
              <a:t>Ansprechpartner für Multiplikator*innen, Eltern </a:t>
            </a:r>
            <a:br>
              <a:rPr lang="de-DE" sz="2400" dirty="0">
                <a:latin typeface="Silka" panose="00000500000000000000" pitchFamily="50" charset="0"/>
              </a:rPr>
            </a:br>
            <a:r>
              <a:rPr lang="de-DE" sz="2400" dirty="0">
                <a:latin typeface="Silka" panose="00000500000000000000" pitchFamily="50" charset="0"/>
              </a:rPr>
              <a:t>und weitere Zielgruppen</a:t>
            </a:r>
          </a:p>
          <a:p>
            <a:r>
              <a:rPr lang="de-DE" sz="2400" dirty="0">
                <a:latin typeface="Silka" panose="00000500000000000000" pitchFamily="50" charset="0"/>
              </a:rPr>
              <a:t>Gefördert durch die Sächsische</a:t>
            </a:r>
            <a:r>
              <a:rPr lang="de-DE" sz="2400" baseline="0" dirty="0">
                <a:latin typeface="Silka" panose="00000500000000000000" pitchFamily="50" charset="0"/>
              </a:rPr>
              <a:t> L</a:t>
            </a:r>
            <a:r>
              <a:rPr lang="de-DE" sz="2400" dirty="0">
                <a:latin typeface="Silka" panose="00000500000000000000" pitchFamily="50" charset="0"/>
              </a:rPr>
              <a:t>andesmedienanstalt (SLM)</a:t>
            </a:r>
          </a:p>
        </p:txBody>
      </p:sp>
    </p:spTree>
    <p:extLst>
      <p:ext uri="{BB962C8B-B14F-4D97-AF65-F5344CB8AC3E}">
        <p14:creationId xmlns:p14="http://schemas.microsoft.com/office/powerpoint/2010/main" val="930835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ctr" rtl="0" eaLnBrk="1" latinLnBrk="0" hangingPunct="1">
        <a:spcBef>
          <a:spcPct val="0"/>
        </a:spcBef>
        <a:buNone/>
        <a:defRPr kumimoji="0" sz="44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5225" y="6368479"/>
            <a:ext cx="1728193" cy="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5"/>
          <p:cNvSpPr txBox="1">
            <a:spLocks noChangeArrowheads="1"/>
          </p:cNvSpPr>
          <p:nvPr userDrawn="1"/>
        </p:nvSpPr>
        <p:spPr bwMode="auto">
          <a:xfrm>
            <a:off x="119337" y="6525344"/>
            <a:ext cx="619268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de-DE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Silka" panose="00000500000000000000" pitchFamily="50" charset="0"/>
              </a:rPr>
              <a:t>Initiative Medienbildung Vogtland / edmedien gGmbH I Albertplatz 3 I 08523 Plauen</a:t>
            </a:r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  <a:latin typeface="Silka" panose="00000500000000000000" pitchFamily="50" charset="0"/>
            </a:endParaRPr>
          </a:p>
        </p:txBody>
      </p:sp>
      <p:sp>
        <p:nvSpPr>
          <p:cNvPr id="2" name="Textfeld 1"/>
          <p:cNvSpPr txBox="1"/>
          <p:nvPr userDrawn="1"/>
        </p:nvSpPr>
        <p:spPr>
          <a:xfrm>
            <a:off x="6261844" y="6503480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98CE418-9B09-4682-AEC1-7F263E484D92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89" y="6103684"/>
            <a:ext cx="3136047" cy="67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2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07" r:id="rId2"/>
    <p:sldLayoutId id="2147483700" r:id="rId3"/>
    <p:sldLayoutId id="2147483703" r:id="rId4"/>
  </p:sldLayoutIdLst>
  <p:txStyles>
    <p:titleStyle>
      <a:lvl1pPr algn="ctr" rtl="0" eaLnBrk="1" latinLnBrk="0" hangingPunct="1">
        <a:spcBef>
          <a:spcPct val="0"/>
        </a:spcBef>
        <a:buNone/>
        <a:defRPr kumimoji="0" sz="44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5225" y="6368479"/>
            <a:ext cx="1728193" cy="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5"/>
          <p:cNvSpPr txBox="1">
            <a:spLocks noChangeArrowheads="1"/>
          </p:cNvSpPr>
          <p:nvPr userDrawn="1"/>
        </p:nvSpPr>
        <p:spPr bwMode="auto">
          <a:xfrm>
            <a:off x="119337" y="6525344"/>
            <a:ext cx="619268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de-DE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Silka" panose="00000500000000000000" pitchFamily="50" charset="0"/>
              </a:rPr>
              <a:t>Initiative Medienbildung Vogtland / edmedien gGmbH I Albertplatz 3 I 08523 Plauen</a:t>
            </a:r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  <a:latin typeface="Silka" panose="00000500000000000000" pitchFamily="50" charset="0"/>
            </a:endParaRPr>
          </a:p>
        </p:txBody>
      </p:sp>
      <p:sp>
        <p:nvSpPr>
          <p:cNvPr id="2" name="Textfeld 1"/>
          <p:cNvSpPr txBox="1"/>
          <p:nvPr userDrawn="1"/>
        </p:nvSpPr>
        <p:spPr>
          <a:xfrm>
            <a:off x="6261844" y="6503480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98CE418-9B09-4682-AEC1-7F263E484D92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89" y="6103684"/>
            <a:ext cx="3136047" cy="678937"/>
          </a:xfrm>
          <a:prstGeom prst="rect">
            <a:avLst/>
          </a:prstGeom>
        </p:spPr>
      </p:pic>
      <p:sp>
        <p:nvSpPr>
          <p:cNvPr id="6" name="Rechteck 5"/>
          <p:cNvSpPr/>
          <p:nvPr userDrawn="1"/>
        </p:nvSpPr>
        <p:spPr>
          <a:xfrm>
            <a:off x="2927648" y="3789040"/>
            <a:ext cx="6264696" cy="216024"/>
          </a:xfrm>
          <a:prstGeom prst="rect">
            <a:avLst/>
          </a:prstGeom>
          <a:gradFill flip="none" rotWithShape="1">
            <a:gsLst>
              <a:gs pos="8000">
                <a:srgbClr val="1C9A95"/>
              </a:gs>
              <a:gs pos="59000">
                <a:srgbClr val="1C9A95">
                  <a:tint val="44500"/>
                  <a:satMod val="160000"/>
                </a:srgbClr>
              </a:gs>
              <a:gs pos="97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10"/>
          <p:cNvSpPr txBox="1">
            <a:spLocks/>
          </p:cNvSpPr>
          <p:nvPr userDrawn="1"/>
        </p:nvSpPr>
        <p:spPr>
          <a:xfrm>
            <a:off x="4259796" y="2697988"/>
            <a:ext cx="3600400" cy="72008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kumimoji="0" sz="4000" b="1" kern="1200" baseline="0">
                <a:solidFill>
                  <a:schemeClr val="bg1"/>
                </a:solidFill>
                <a:latin typeface="Silka" panose="00000500000000000000" pitchFamily="2" charset="0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de-DE" dirty="0">
                <a:solidFill>
                  <a:srgbClr val="1C9A95"/>
                </a:solidFill>
              </a:rPr>
              <a:t>Vielen Dank!</a:t>
            </a:r>
          </a:p>
        </p:txBody>
      </p:sp>
      <p:sp>
        <p:nvSpPr>
          <p:cNvPr id="10" name="Textplatzhalter 10"/>
          <p:cNvSpPr txBox="1">
            <a:spLocks/>
          </p:cNvSpPr>
          <p:nvPr userDrawn="1"/>
        </p:nvSpPr>
        <p:spPr>
          <a:xfrm>
            <a:off x="2891644" y="4233864"/>
            <a:ext cx="6336704" cy="504056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kumimoji="0" sz="20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Silka" panose="00000500000000000000" pitchFamily="2" charset="0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kumimoji="0" lang="de-DE" sz="2000" b="0" i="0" u="none" strike="noStrike" kern="1200" baseline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ilka" panose="00000500000000000000" pitchFamily="2" charset="0"/>
                <a:ea typeface="+mn-ea"/>
                <a:cs typeface="+mn-cs"/>
              </a:rPr>
              <a:t>Thank</a:t>
            </a:r>
            <a:r>
              <a:rPr kumimoji="0" lang="de-DE" sz="2000" b="0" i="0" u="none" strike="noStrike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ilka" panose="00000500000000000000" pitchFamily="2" charset="0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baseline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ilka" panose="00000500000000000000" pitchFamily="2" charset="0"/>
                <a:ea typeface="+mn-ea"/>
                <a:cs typeface="+mn-cs"/>
              </a:rPr>
              <a:t>you</a:t>
            </a:r>
            <a:r>
              <a:rPr kumimoji="0" lang="de-DE" sz="2000" b="0" i="0" u="none" strike="noStrike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ilka" panose="00000500000000000000" pitchFamily="2" charset="0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baseline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ilka" panose="00000500000000000000" pitchFamily="2" charset="0"/>
                <a:ea typeface="+mn-ea"/>
                <a:cs typeface="+mn-cs"/>
              </a:rPr>
              <a:t>for</a:t>
            </a:r>
            <a:r>
              <a:rPr kumimoji="0" lang="de-DE" sz="2000" b="0" i="0" u="none" strike="noStrike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ilka" panose="00000500000000000000" pitchFamily="2" charset="0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baseline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ilka" panose="00000500000000000000" pitchFamily="2" charset="0"/>
                <a:ea typeface="+mn-ea"/>
                <a:cs typeface="+mn-cs"/>
              </a:rPr>
              <a:t>participating</a:t>
            </a:r>
            <a:endParaRPr lang="de-DE" b="0" dirty="0">
              <a:solidFill>
                <a:schemeClr val="tx1">
                  <a:lumMod val="75000"/>
                  <a:lumOff val="25000"/>
                </a:schemeClr>
              </a:solidFill>
              <a:latin typeface="Silk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55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ctr" rtl="0" eaLnBrk="1" latinLnBrk="0" hangingPunct="1">
        <a:spcBef>
          <a:spcPct val="0"/>
        </a:spcBef>
        <a:buNone/>
        <a:defRPr kumimoji="0" sz="44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5225" y="6368479"/>
            <a:ext cx="1728193" cy="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5"/>
          <p:cNvSpPr txBox="1">
            <a:spLocks noChangeArrowheads="1"/>
          </p:cNvSpPr>
          <p:nvPr userDrawn="1"/>
        </p:nvSpPr>
        <p:spPr bwMode="auto">
          <a:xfrm>
            <a:off x="119337" y="6525344"/>
            <a:ext cx="619268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de-DE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Silka" panose="00000500000000000000" pitchFamily="50" charset="0"/>
              </a:rPr>
              <a:t>Initiative Medienbildung Vogtland / edmedien gGmbH I Albertplatz 3 I 08523 Plauen</a:t>
            </a:r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  <a:latin typeface="Silka" panose="00000500000000000000" pitchFamily="50" charset="0"/>
            </a:endParaRPr>
          </a:p>
        </p:txBody>
      </p:sp>
      <p:sp>
        <p:nvSpPr>
          <p:cNvPr id="2" name="Textfeld 1"/>
          <p:cNvSpPr txBox="1"/>
          <p:nvPr userDrawn="1"/>
        </p:nvSpPr>
        <p:spPr>
          <a:xfrm>
            <a:off x="6261844" y="6503480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98CE418-9B09-4682-AEC1-7F263E484D92}" type="slidenum">
              <a:rPr lang="de-DE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1" y="0"/>
            <a:ext cx="12192000" cy="1268760"/>
          </a:xfrm>
          <a:prstGeom prst="rect">
            <a:avLst/>
          </a:prstGeom>
          <a:solidFill>
            <a:srgbClr val="1C9A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platzhalter 10"/>
          <p:cNvSpPr txBox="1">
            <a:spLocks/>
          </p:cNvSpPr>
          <p:nvPr userDrawn="1"/>
        </p:nvSpPr>
        <p:spPr>
          <a:xfrm>
            <a:off x="335360" y="332656"/>
            <a:ext cx="9073008" cy="72008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kumimoji="0" sz="4000" b="1" kern="1200" baseline="0">
                <a:solidFill>
                  <a:schemeClr val="bg1"/>
                </a:solidFill>
                <a:latin typeface="Silka" panose="00000500000000000000" pitchFamily="2" charset="0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de-DE" dirty="0"/>
              <a:t>Kontakt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89" y="6103684"/>
            <a:ext cx="3136047" cy="67893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2" t="24927" r="27875" b="23768"/>
          <a:stretch/>
        </p:blipFill>
        <p:spPr>
          <a:xfrm>
            <a:off x="839415" y="2420888"/>
            <a:ext cx="2167613" cy="2549286"/>
          </a:xfrm>
          <a:prstGeom prst="rect">
            <a:avLst/>
          </a:prstGeom>
        </p:spPr>
      </p:pic>
      <p:sp>
        <p:nvSpPr>
          <p:cNvPr id="12" name="Textplatzhalter 4"/>
          <p:cNvSpPr txBox="1">
            <a:spLocks/>
          </p:cNvSpPr>
          <p:nvPr userDrawn="1"/>
        </p:nvSpPr>
        <p:spPr>
          <a:xfrm>
            <a:off x="3503712" y="2136307"/>
            <a:ext cx="7056784" cy="3353119"/>
          </a:xfrm>
          <a:prstGeom prst="rect">
            <a:avLst/>
          </a:prstGeom>
        </p:spPr>
        <p:txBody>
          <a:bodyPr/>
          <a:lstStyle>
            <a:lvl1pPr marL="594360" indent="-457200" algn="l" rtl="0" eaLnBrk="1" latinLnBrk="0" hangingPunct="1">
              <a:spcBef>
                <a:spcPct val="20000"/>
              </a:spcBef>
              <a:buClr>
                <a:srgbClr val="1C9A95"/>
              </a:buClr>
              <a:buSzPct val="80000"/>
              <a:buFont typeface="Arial" panose="020B0604020202020204" pitchFamily="34" charset="0"/>
              <a:buChar char="•"/>
              <a:defRPr kumimoji="0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Silka" panose="00000500000000000000" pitchFamily="2" charset="0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>
              <a:buNone/>
            </a:pPr>
            <a:r>
              <a:rPr lang="de-DE" dirty="0"/>
              <a:t>Initiative</a:t>
            </a:r>
            <a:r>
              <a:rPr lang="de-DE" baseline="0" dirty="0"/>
              <a:t> Medienbildung Vogtland</a:t>
            </a:r>
          </a:p>
          <a:p>
            <a:pPr marL="137160" indent="0">
              <a:buNone/>
            </a:pPr>
            <a:endParaRPr lang="de-DE" baseline="0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688555" y="3160866"/>
            <a:ext cx="5722640" cy="221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7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rtl="0" eaLnBrk="1" latinLnBrk="0" hangingPunct="1">
        <a:spcBef>
          <a:spcPct val="0"/>
        </a:spcBef>
        <a:buNone/>
        <a:defRPr kumimoji="0" sz="44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platzhalter 27"/>
          <p:cNvSpPr>
            <a:spLocks noGrp="1"/>
          </p:cNvSpPr>
          <p:nvPr>
            <p:ph type="body" sz="quarter" idx="11"/>
          </p:nvPr>
        </p:nvSpPr>
        <p:spPr>
          <a:xfrm>
            <a:off x="479376" y="2906942"/>
            <a:ext cx="6336704" cy="1440160"/>
          </a:xfrm>
        </p:spPr>
        <p:txBody>
          <a:bodyPr/>
          <a:lstStyle/>
          <a:p>
            <a:r>
              <a:rPr lang="de-DE" dirty="0"/>
              <a:t>Datenschutz im Verein </a:t>
            </a:r>
          </a:p>
        </p:txBody>
      </p:sp>
      <p:sp>
        <p:nvSpPr>
          <p:cNvPr id="30" name="Textplatzhalter 2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11.11.2021</a:t>
            </a:r>
          </a:p>
        </p:txBody>
      </p:sp>
      <p:pic>
        <p:nvPicPr>
          <p:cNvPr id="5" name="Picture 2" descr="Schloss, Sicherheit, Verschlossen, Sicherheitsschloss">
            <a:extLst>
              <a:ext uri="{FF2B5EF4-FFF2-40B4-BE49-F238E27FC236}">
                <a16:creationId xmlns:a16="http://schemas.microsoft.com/office/drawing/2014/main" id="{9CD6CFE9-8FD8-4874-950F-5EFD4FEB4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332656"/>
            <a:ext cx="2266925" cy="22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child, Sicherheit, Schutz, Sicher, Datenschutz">
            <a:extLst>
              <a:ext uri="{FF2B5EF4-FFF2-40B4-BE49-F238E27FC236}">
                <a16:creationId xmlns:a16="http://schemas.microsoft.com/office/drawing/2014/main" id="{74CC59EE-4D7C-494C-8BA1-FA45E027E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1466118"/>
            <a:ext cx="33843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544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Einwilligung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Ausdrückliche Einwilligung = freiwillige, informierte, eindeutige Handlung </a:t>
            </a:r>
          </a:p>
          <a:p>
            <a:r>
              <a:rPr lang="de-DE" dirty="0"/>
              <a:t>Stillschweigendes Einverständnis ist nicht zulässig </a:t>
            </a:r>
          </a:p>
          <a:p>
            <a:r>
              <a:rPr lang="de-DE" dirty="0"/>
              <a:t>Kopplungsverbot </a:t>
            </a:r>
          </a:p>
          <a:p>
            <a:pPr marL="137160" indent="0">
              <a:buNone/>
            </a:pPr>
            <a:r>
              <a:rPr lang="de-DE" dirty="0"/>
              <a:t>	Abschluss eines Vertrags darf nicht länger an die Erteilung einer 	Einwilligung gekoppelt sein, die für Erfüllung des Vertrags nicht 	notwendig ist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7138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Informationspflicht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200" dirty="0">
                <a:latin typeface="Silka" panose="00000500000000000000"/>
              </a:rPr>
              <a:t>DSGVO verlangt Transparenz</a:t>
            </a:r>
          </a:p>
          <a:p>
            <a:pPr lvl="1"/>
            <a:r>
              <a:rPr lang="de-DE" sz="2200" dirty="0">
                <a:latin typeface="Silka" panose="00000500000000000000"/>
              </a:rPr>
              <a:t>	Name und Kontaktdaten des Verantwortlichen</a:t>
            </a:r>
          </a:p>
          <a:p>
            <a:pPr lvl="1"/>
            <a:r>
              <a:rPr lang="de-DE" sz="2200" dirty="0">
                <a:latin typeface="Silka" panose="00000500000000000000"/>
              </a:rPr>
              <a:t>	(falls gesetzlich verpflichtend) Kontaktdaten Datenschutzbeauftragter</a:t>
            </a:r>
          </a:p>
          <a:p>
            <a:pPr lvl="1"/>
            <a:r>
              <a:rPr lang="de-DE" sz="2200" dirty="0">
                <a:latin typeface="Silka" panose="00000500000000000000"/>
              </a:rPr>
              <a:t>	Verarbeitungszweck</a:t>
            </a:r>
          </a:p>
          <a:p>
            <a:pPr lvl="1"/>
            <a:r>
              <a:rPr lang="de-DE" sz="2200" dirty="0">
                <a:latin typeface="Silka" panose="00000500000000000000"/>
              </a:rPr>
              <a:t>	Rechtsgrundlage und berechtigtes Interesse</a:t>
            </a:r>
          </a:p>
          <a:p>
            <a:pPr lvl="1"/>
            <a:r>
              <a:rPr lang="de-DE" sz="2200" dirty="0">
                <a:latin typeface="Silka" panose="00000500000000000000"/>
              </a:rPr>
              <a:t>	Empfänger</a:t>
            </a:r>
          </a:p>
          <a:p>
            <a:pPr lvl="1"/>
            <a:r>
              <a:rPr lang="de-DE" sz="2200" dirty="0">
                <a:latin typeface="Silka" panose="00000500000000000000"/>
              </a:rPr>
              <a:t>	Welche Daten bzw. Datenkategorien werden abgefragt</a:t>
            </a:r>
          </a:p>
          <a:p>
            <a:pPr lvl="1"/>
            <a:r>
              <a:rPr lang="de-DE" sz="2200" dirty="0">
                <a:latin typeface="Silka" panose="00000500000000000000"/>
              </a:rPr>
              <a:t>	Zeitraum der Speicherung</a:t>
            </a:r>
          </a:p>
          <a:p>
            <a:pPr lvl="1"/>
            <a:r>
              <a:rPr lang="de-DE" sz="2200" dirty="0">
                <a:latin typeface="Silka" panose="00000500000000000000"/>
              </a:rPr>
              <a:t>	Werden die Daten ggf. in Drittstaaten zu Erhebung weitergegeben</a:t>
            </a:r>
          </a:p>
        </p:txBody>
      </p:sp>
    </p:spTree>
    <p:extLst>
      <p:ext uri="{BB962C8B-B14F-4D97-AF65-F5344CB8AC3E}">
        <p14:creationId xmlns:p14="http://schemas.microsoft.com/office/powerpoint/2010/main" val="3685154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Verarbeitungsverzeichnis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200" dirty="0">
                <a:latin typeface="Silka" panose="00000500000000000000"/>
              </a:rPr>
              <a:t>Mindestens enthalten müssen sein:</a:t>
            </a:r>
          </a:p>
          <a:p>
            <a:pPr lvl="1"/>
            <a:r>
              <a:rPr lang="de-DE" sz="2200" dirty="0">
                <a:latin typeface="Silka" panose="00000500000000000000"/>
              </a:rPr>
              <a:t>	Name und Kontaktdaten des Verantwortlich, ggf. bestellten Datenschutzbeauftragten </a:t>
            </a:r>
          </a:p>
          <a:p>
            <a:pPr lvl="1"/>
            <a:r>
              <a:rPr lang="de-DE" sz="2200" dirty="0">
                <a:latin typeface="Silka" panose="00000500000000000000"/>
              </a:rPr>
              <a:t>	Zweck der Verarbeitung </a:t>
            </a:r>
          </a:p>
          <a:p>
            <a:pPr lvl="1"/>
            <a:r>
              <a:rPr lang="de-DE" sz="2200" dirty="0">
                <a:latin typeface="Silka" panose="00000500000000000000"/>
              </a:rPr>
              <a:t>	Beschreibung der Kategorien betroffener Personen (z.B. Mitglieder, angestellte oder ehrenamtliche Mitarbeiter) und der Kategorien personenbezogener Daten (z.B. Namen, Adressen, Geburtsdaten oder Bankverbindungen) </a:t>
            </a:r>
          </a:p>
          <a:p>
            <a:pPr lvl="1"/>
            <a:r>
              <a:rPr lang="de-DE" sz="2200" dirty="0">
                <a:latin typeface="Silka" panose="00000500000000000000"/>
              </a:rPr>
              <a:t>	Benennung der Kategorien externer Empfänger der Daten (z.B. Sportverbände, Stadtverwaltung, Sponsoren) </a:t>
            </a:r>
          </a:p>
          <a:p>
            <a:pPr lvl="1"/>
            <a:r>
              <a:rPr lang="de-DE" sz="2200" dirty="0">
                <a:latin typeface="Silka" panose="00000500000000000000"/>
              </a:rPr>
              <a:t>	Fristen für Löschung der Daten (z.B. bei Austritt) </a:t>
            </a:r>
          </a:p>
          <a:p>
            <a:pPr lvl="1"/>
            <a:r>
              <a:rPr lang="de-DE" sz="2200" dirty="0">
                <a:latin typeface="Silka" panose="00000500000000000000"/>
              </a:rPr>
              <a:t>	Beschreibung der technischen und organisatorischen Maßnahmen zur Datensicherung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0892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Rechte der Betroffenen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479376" y="1556792"/>
            <a:ext cx="11233248" cy="4319587"/>
          </a:xfrm>
        </p:spPr>
        <p:txBody>
          <a:bodyPr/>
          <a:lstStyle/>
          <a:p>
            <a:r>
              <a:rPr lang="de-DE" dirty="0"/>
              <a:t>Recht auf Auskunft</a:t>
            </a:r>
          </a:p>
          <a:p>
            <a:r>
              <a:rPr lang="de-DE" dirty="0"/>
              <a:t>Recht auf Berichtigung </a:t>
            </a:r>
          </a:p>
          <a:p>
            <a:r>
              <a:rPr lang="de-DE" dirty="0"/>
              <a:t>Recht auf Löschung </a:t>
            </a:r>
          </a:p>
          <a:p>
            <a:r>
              <a:rPr lang="de-DE" dirty="0"/>
              <a:t>Recht auf Vergessenwerden </a:t>
            </a:r>
          </a:p>
          <a:p>
            <a:r>
              <a:rPr lang="de-DE" dirty="0"/>
              <a:t>Recht auf Geheimhaltung </a:t>
            </a:r>
          </a:p>
          <a:p>
            <a:r>
              <a:rPr lang="de-DE" dirty="0"/>
              <a:t>Recht auf Datenübertragbarkeit </a:t>
            </a:r>
          </a:p>
          <a:p>
            <a:r>
              <a:rPr lang="de-DE" dirty="0"/>
              <a:t>Recht auf Widerruf</a:t>
            </a:r>
          </a:p>
          <a:p>
            <a:r>
              <a:rPr lang="de-DE" dirty="0"/>
              <a:t>Recht auf Beschwerde </a:t>
            </a:r>
          </a:p>
          <a:p>
            <a:r>
              <a:rPr lang="de-DE" dirty="0"/>
              <a:t>Recht am eigenen Bild </a:t>
            </a:r>
          </a:p>
        </p:txBody>
      </p:sp>
    </p:spTree>
    <p:extLst>
      <p:ext uri="{BB962C8B-B14F-4D97-AF65-F5344CB8AC3E}">
        <p14:creationId xmlns:p14="http://schemas.microsoft.com/office/powerpoint/2010/main" val="2577852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Recht am eigenen Bild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6672064" y="1772816"/>
            <a:ext cx="5112568" cy="4319587"/>
          </a:xfrm>
        </p:spPr>
        <p:txBody>
          <a:bodyPr/>
          <a:lstStyle/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  <a:tabLst>
                <a:tab pos="457200" algn="l"/>
              </a:tabLst>
            </a:pPr>
            <a:endParaRPr lang="de-DE" sz="2400" dirty="0">
              <a:solidFill>
                <a:schemeClr val="tx1"/>
              </a:solidFill>
              <a:effectLst/>
              <a:latin typeface="Silka" panose="0000050000000000000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  <a:tabLst>
                <a:tab pos="457200" algn="l"/>
              </a:tabLst>
            </a:pPr>
            <a:endParaRPr lang="de-DE" sz="2400" dirty="0">
              <a:solidFill>
                <a:schemeClr val="tx1"/>
              </a:solidFill>
              <a:latin typeface="Silka" panose="0000050000000000000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  <a:tabLst>
                <a:tab pos="457200" algn="l"/>
              </a:tabLst>
            </a:pPr>
            <a:endParaRPr lang="de-DE" sz="2400" dirty="0">
              <a:solidFill>
                <a:schemeClr val="tx1"/>
              </a:solidFill>
              <a:effectLst/>
              <a:latin typeface="Silka" panose="0000050000000000000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  <a:tabLst>
                <a:tab pos="457200" algn="l"/>
              </a:tabLst>
            </a:pPr>
            <a:endParaRPr lang="de-DE" sz="2400" dirty="0">
              <a:solidFill>
                <a:schemeClr val="tx1"/>
              </a:solidFill>
              <a:latin typeface="Silka" panose="0000050000000000000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  <a:tabLst>
                <a:tab pos="457200" algn="l"/>
              </a:tabLst>
            </a:pPr>
            <a:endParaRPr lang="de-DE" sz="2400" dirty="0">
              <a:solidFill>
                <a:schemeClr val="tx1"/>
              </a:solidFill>
              <a:latin typeface="Silka" panose="00000500000000000000"/>
              <a:cs typeface="Times New Roman" panose="02020603050405020304" pitchFamily="18" charset="0"/>
            </a:endParaRPr>
          </a:p>
        </p:txBody>
      </p:sp>
      <p:pic>
        <p:nvPicPr>
          <p:cNvPr id="5" name="Grafik 4" descr="Kind, Fußball, Spielen, Trete, Fußballer, Ball">
            <a:extLst>
              <a:ext uri="{FF2B5EF4-FFF2-40B4-BE49-F238E27FC236}">
                <a16:creationId xmlns:a16="http://schemas.microsoft.com/office/drawing/2014/main" id="{1DA90835-9BE8-4A0E-99A6-0D9158ED281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75" y="1453208"/>
            <a:ext cx="3638257" cy="2983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 descr="Football, Spieler, Sport, Ball, Fußball, Spiel">
            <a:extLst>
              <a:ext uri="{FF2B5EF4-FFF2-40B4-BE49-F238E27FC236}">
                <a16:creationId xmlns:a16="http://schemas.microsoft.com/office/drawing/2014/main" id="{A8C63058-4156-40CE-A140-0499F070E5D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687463"/>
            <a:ext cx="3382645" cy="2253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 descr="Football, Spiel, Championship Match, Welpen, U19">
            <a:extLst>
              <a:ext uri="{FF2B5EF4-FFF2-40B4-BE49-F238E27FC236}">
                <a16:creationId xmlns:a16="http://schemas.microsoft.com/office/drawing/2014/main" id="{23018C02-FC9A-4228-99F4-E130F4F4721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3437289"/>
            <a:ext cx="3888432" cy="26551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1496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Veranstaltungen </a:t>
            </a:r>
          </a:p>
        </p:txBody>
      </p:sp>
      <p:pic>
        <p:nvPicPr>
          <p:cNvPr id="6" name="Grafik 5" descr="Menschenmenge, Menge, Fußball Fans, Menschen, Gruppe">
            <a:extLst>
              <a:ext uri="{FF2B5EF4-FFF2-40B4-BE49-F238E27FC236}">
                <a16:creationId xmlns:a16="http://schemas.microsoft.com/office/drawing/2014/main" id="{D72DB4B7-9792-4803-89D3-4C5641E2867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86" y="1475285"/>
            <a:ext cx="4455486" cy="3105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Stadt, Straße, Menschen, Urban, Menge, Bürger, Personen">
            <a:extLst>
              <a:ext uri="{FF2B5EF4-FFF2-40B4-BE49-F238E27FC236}">
                <a16:creationId xmlns:a16="http://schemas.microsoft.com/office/drawing/2014/main" id="{1D855F19-450F-4B9C-8C2D-E348D7145DD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1637565"/>
            <a:ext cx="4423340" cy="2895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Disney, Festival, Tanzen, Parade, Japan, Tokio">
            <a:extLst>
              <a:ext uri="{FF2B5EF4-FFF2-40B4-BE49-F238E27FC236}">
                <a16:creationId xmlns:a16="http://schemas.microsoft.com/office/drawing/2014/main" id="{CE1AD9AF-AE08-4E7D-8E2E-B13CE1824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31" y="3284984"/>
            <a:ext cx="4033757" cy="289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831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Gruppen  </a:t>
            </a:r>
          </a:p>
        </p:txBody>
      </p:sp>
      <p:pic>
        <p:nvPicPr>
          <p:cNvPr id="6" name="Grafik 5" descr="Team, Haufen, Zusammengehörigkeit, Verbindung">
            <a:extLst>
              <a:ext uri="{FF2B5EF4-FFF2-40B4-BE49-F238E27FC236}">
                <a16:creationId xmlns:a16="http://schemas.microsoft.com/office/drawing/2014/main" id="{5871B949-8AA6-4244-8C2F-D050D1F1FD9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660" y="1412776"/>
            <a:ext cx="6120680" cy="44782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5291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Öffentliche Plätze </a:t>
            </a:r>
          </a:p>
        </p:txBody>
      </p:sp>
      <p:pic>
        <p:nvPicPr>
          <p:cNvPr id="6" name="Grafik 5" descr="Brandenburgertor, Berlin, Sehenswürdigkeiten">
            <a:extLst>
              <a:ext uri="{FF2B5EF4-FFF2-40B4-BE49-F238E27FC236}">
                <a16:creationId xmlns:a16="http://schemas.microsoft.com/office/drawing/2014/main" id="{F4E9495C-447C-42CB-BA1C-9C09D8A1A18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556792"/>
            <a:ext cx="4536504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 descr="Moskau, Roter Platz, Russland, Tourismus, Sowjetunion">
            <a:extLst>
              <a:ext uri="{FF2B5EF4-FFF2-40B4-BE49-F238E27FC236}">
                <a16:creationId xmlns:a16="http://schemas.microsoft.com/office/drawing/2014/main" id="{55A60093-0CAD-4424-B923-989813B6C07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2852936"/>
            <a:ext cx="5040560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2379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Gestellte Fotos </a:t>
            </a:r>
          </a:p>
        </p:txBody>
      </p:sp>
      <p:pic>
        <p:nvPicPr>
          <p:cNvPr id="5" name="Grafik 4" descr="Golfer, Gruppenfoto, Männer, Golfclubs, Golfplatz, Golf">
            <a:extLst>
              <a:ext uri="{FF2B5EF4-FFF2-40B4-BE49-F238E27FC236}">
                <a16:creationId xmlns:a16="http://schemas.microsoft.com/office/drawing/2014/main" id="{26FA9BB3-DEC5-4E19-AEC6-1773F4DD622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556792"/>
            <a:ext cx="7056784" cy="4464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2987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Urheberrecht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„Freie“ Inhalte nutzen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A92ED0E-2477-41F4-9801-B668157C6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6766" y="1340768"/>
            <a:ext cx="1357866" cy="129614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62221B7-6888-467E-9DC9-7C2957D3A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78" y="2539511"/>
            <a:ext cx="2682734" cy="93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3EE27E2-4CCA-49F5-84A2-A684D06A3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699" y="2560122"/>
            <a:ext cx="2682737" cy="9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4946606-CBEA-45B3-830E-FA6F9900E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982" y="2566574"/>
            <a:ext cx="2664297" cy="9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6E767F25-2886-4D7B-8233-1582F103C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56" y="3956106"/>
            <a:ext cx="2701171" cy="94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319B7335-7931-4541-850D-4ADABC90F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699" y="3956106"/>
            <a:ext cx="2682734" cy="93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9975E693-BBA3-4454-9636-62ACECA93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982" y="3939060"/>
            <a:ext cx="2682734" cy="93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668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69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EF7A810-0357-4631-9C6A-49AE48E951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Creative Commons </a:t>
            </a:r>
          </a:p>
        </p:txBody>
      </p:sp>
      <p:pic>
        <p:nvPicPr>
          <p:cNvPr id="4" name="Urheberrecht, Creative Commons &amp; Co Verwendung von Musik, Fotos und Videos">
            <a:hlinkClick r:id="" action="ppaction://media"/>
            <a:extLst>
              <a:ext uri="{FF2B5EF4-FFF2-40B4-BE49-F238E27FC236}">
                <a16:creationId xmlns:a16="http://schemas.microsoft.com/office/drawing/2014/main" id="{789122C4-0C37-47E6-ACDC-5D3B1D86E3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484784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2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Datenschutz in der Praxis: E-Mail-Verteiler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E-Mail-Signatur schützt vor gefälschten Absendern </a:t>
            </a:r>
          </a:p>
          <a:p>
            <a:pPr marL="137160" indent="0">
              <a:buNone/>
            </a:pPr>
            <a:endParaRPr lang="de-DE" dirty="0"/>
          </a:p>
          <a:p>
            <a:r>
              <a:rPr lang="de-DE" dirty="0"/>
              <a:t>Blind Carbon Copy </a:t>
            </a:r>
          </a:p>
          <a:p>
            <a:pPr marL="585216" lvl="1" indent="0">
              <a:buNone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0CEDE6-7CB6-43D3-A077-4BF21D1C5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840" y="2737779"/>
            <a:ext cx="6210300" cy="317182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6D82D530-BAAE-4EBC-B138-C332AD5A98BB}"/>
              </a:ext>
            </a:extLst>
          </p:cNvPr>
          <p:cNvSpPr/>
          <p:nvPr/>
        </p:nvSpPr>
        <p:spPr>
          <a:xfrm>
            <a:off x="5788008" y="2947913"/>
            <a:ext cx="3780222" cy="2160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106B719-9274-4515-826A-68EA047D568B}"/>
              </a:ext>
            </a:extLst>
          </p:cNvPr>
          <p:cNvSpPr/>
          <p:nvPr/>
        </p:nvSpPr>
        <p:spPr>
          <a:xfrm>
            <a:off x="9048328" y="4040960"/>
            <a:ext cx="1673796" cy="56546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8963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Datenschutz in der Praxis: Homepage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Jede Erhebung, Verarbeitung und Nutzung personenbezogener Daten muss angegeben werden </a:t>
            </a:r>
          </a:p>
          <a:p>
            <a:r>
              <a:rPr lang="de-DE" dirty="0"/>
              <a:t>Bsp.:</a:t>
            </a:r>
          </a:p>
          <a:p>
            <a:pPr marL="137160" indent="0">
              <a:buNone/>
            </a:pPr>
            <a:r>
              <a:rPr lang="de-DE" dirty="0"/>
              <a:t>	 IP-Adresse, Browser-Daten, </a:t>
            </a:r>
          </a:p>
          <a:p>
            <a:pPr marL="137160" indent="0">
              <a:buNone/>
            </a:pPr>
            <a:r>
              <a:rPr lang="de-DE" dirty="0"/>
              <a:t>	Cookies, Webanalyse-Tools wie </a:t>
            </a:r>
          </a:p>
          <a:p>
            <a:pPr marL="137160" indent="0">
              <a:buNone/>
            </a:pPr>
            <a:r>
              <a:rPr lang="de-DE" dirty="0"/>
              <a:t>	Google Analytics, </a:t>
            </a:r>
          </a:p>
          <a:p>
            <a:pPr marL="137160" indent="0">
              <a:buNone/>
            </a:pPr>
            <a:r>
              <a:rPr lang="de-DE" dirty="0"/>
              <a:t>	</a:t>
            </a:r>
            <a:r>
              <a:rPr lang="de-DE" dirty="0" err="1"/>
              <a:t>Social</a:t>
            </a:r>
            <a:r>
              <a:rPr lang="de-DE" dirty="0"/>
              <a:t> Media Plugins.</a:t>
            </a:r>
          </a:p>
        </p:txBody>
      </p:sp>
    </p:spTree>
    <p:extLst>
      <p:ext uri="{BB962C8B-B14F-4D97-AF65-F5344CB8AC3E}">
        <p14:creationId xmlns:p14="http://schemas.microsoft.com/office/powerpoint/2010/main" val="2587026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657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745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51384" y="1556792"/>
            <a:ext cx="8208912" cy="4319587"/>
          </a:xfrm>
        </p:spPr>
        <p:txBody>
          <a:bodyPr/>
          <a:lstStyle/>
          <a:p>
            <a:r>
              <a:rPr lang="de-DE" dirty="0"/>
              <a:t>Grundlagen</a:t>
            </a:r>
          </a:p>
          <a:p>
            <a:r>
              <a:rPr lang="de-DE" dirty="0"/>
              <a:t>DSGVO</a:t>
            </a:r>
          </a:p>
          <a:p>
            <a:r>
              <a:rPr lang="de-DE" dirty="0"/>
              <a:t>Grundsätze </a:t>
            </a:r>
          </a:p>
          <a:p>
            <a:r>
              <a:rPr lang="de-DE" dirty="0"/>
              <a:t>Zweck </a:t>
            </a:r>
          </a:p>
          <a:p>
            <a:r>
              <a:rPr lang="de-DE" dirty="0"/>
              <a:t>Einwilligung </a:t>
            </a:r>
          </a:p>
          <a:p>
            <a:r>
              <a:rPr lang="de-DE" dirty="0"/>
              <a:t>Informationspflicht</a:t>
            </a:r>
          </a:p>
          <a:p>
            <a:r>
              <a:rPr lang="de-DE" dirty="0"/>
              <a:t>Verarbeitungsverzeichnis</a:t>
            </a:r>
          </a:p>
          <a:p>
            <a:r>
              <a:rPr lang="de-DE" dirty="0"/>
              <a:t>Rechte der Betroffenen  </a:t>
            </a:r>
          </a:p>
          <a:p>
            <a:r>
              <a:rPr lang="de-DE" dirty="0"/>
              <a:t>Datenschutz in der Praxis 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165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120E87F-B384-4A27-B304-AB882B45C057}"/>
              </a:ext>
            </a:extLst>
          </p:cNvPr>
          <p:cNvSpPr/>
          <p:nvPr/>
        </p:nvSpPr>
        <p:spPr>
          <a:xfrm>
            <a:off x="0" y="1266993"/>
            <a:ext cx="3215680" cy="4860117"/>
          </a:xfrm>
          <a:prstGeom prst="rect">
            <a:avLst/>
          </a:prstGeom>
          <a:solidFill>
            <a:srgbClr val="1C9A95"/>
          </a:solidFill>
          <a:ln>
            <a:solidFill>
              <a:srgbClr val="1C9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Grundlagen </a:t>
            </a:r>
          </a:p>
        </p:txBody>
      </p:sp>
      <p:pic>
        <p:nvPicPr>
          <p:cNvPr id="1026" name="Picture 2" descr="Menschen, Team, Silhouette, Gruppe, Männer, Frauen">
            <a:extLst>
              <a:ext uri="{FF2B5EF4-FFF2-40B4-BE49-F238E27FC236}">
                <a16:creationId xmlns:a16="http://schemas.microsoft.com/office/drawing/2014/main" id="{EEEB7F5C-3574-434C-A5F9-F21397B91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13" y="1803491"/>
            <a:ext cx="8028384" cy="432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11B745C-20A7-458A-B725-2FF3AABF063D}"/>
              </a:ext>
            </a:extLst>
          </p:cNvPr>
          <p:cNvSpPr txBox="1"/>
          <p:nvPr/>
        </p:nvSpPr>
        <p:spPr>
          <a:xfrm>
            <a:off x="295086" y="1585028"/>
            <a:ext cx="27601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800" b="1" dirty="0">
              <a:solidFill>
                <a:schemeClr val="bg1"/>
              </a:solidFill>
              <a:latin typeface="Silka" panose="00000500000000000000"/>
            </a:endParaRPr>
          </a:p>
          <a:p>
            <a:r>
              <a:rPr lang="de-DE" sz="2800" b="1" dirty="0">
                <a:solidFill>
                  <a:schemeClr val="bg1"/>
                </a:solidFill>
                <a:latin typeface="Silka" panose="00000500000000000000"/>
              </a:rPr>
              <a:t>Wer ist …?</a:t>
            </a:r>
          </a:p>
          <a:p>
            <a:endParaRPr lang="de-DE" sz="2800" b="1" dirty="0">
              <a:solidFill>
                <a:schemeClr val="bg1"/>
              </a:solidFill>
              <a:latin typeface="Silka" panose="00000500000000000000"/>
            </a:endParaRPr>
          </a:p>
          <a:p>
            <a:r>
              <a:rPr lang="de-DE" sz="2800" b="1" dirty="0">
                <a:solidFill>
                  <a:schemeClr val="bg1"/>
                </a:solidFill>
                <a:latin typeface="Silka" panose="00000500000000000000"/>
              </a:rPr>
              <a:t>… der Betroffene?</a:t>
            </a:r>
          </a:p>
          <a:p>
            <a:endParaRPr lang="de-DE" sz="2800" b="1" dirty="0">
              <a:solidFill>
                <a:schemeClr val="bg1"/>
              </a:solidFill>
              <a:latin typeface="Silka" panose="00000500000000000000"/>
            </a:endParaRPr>
          </a:p>
          <a:p>
            <a:r>
              <a:rPr lang="de-DE" sz="2800" b="1" dirty="0">
                <a:solidFill>
                  <a:schemeClr val="bg1"/>
                </a:solidFill>
                <a:latin typeface="Silka" panose="00000500000000000000"/>
              </a:rPr>
              <a:t>… der Verantwortliche?</a:t>
            </a:r>
            <a:r>
              <a:rPr lang="de-DE" sz="2800" b="1" dirty="0">
                <a:solidFill>
                  <a:srgbClr val="1C9A95"/>
                </a:solidFill>
                <a:latin typeface="Silka" panose="0000050000000000000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027594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DSGVO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de-DE" dirty="0"/>
              <a:t>DSGVO soll Bürger*innen die Hoheit über ihre Daten garantieren und die Verarbeitung durch Unternehmen, Vereine oder Behörden einheitlich regeln. </a:t>
            </a:r>
          </a:p>
          <a:p>
            <a:pPr marL="137160" indent="0">
              <a:buNone/>
            </a:pPr>
            <a:endParaRPr lang="de-DE" dirty="0"/>
          </a:p>
          <a:p>
            <a:pPr marL="137160" indent="0">
              <a:buNone/>
            </a:pPr>
            <a:r>
              <a:rPr lang="de-DE" dirty="0"/>
              <a:t>Personenbezogene Daten: </a:t>
            </a:r>
          </a:p>
          <a:p>
            <a:r>
              <a:rPr lang="de-DE" sz="2400" dirty="0"/>
              <a:t>Name, Geburtsdatum, Alter, Geburtsort, Anschrift, E-Mail-Adresse, Telefonnummer </a:t>
            </a:r>
          </a:p>
          <a:p>
            <a:r>
              <a:rPr lang="de-DE" sz="2400" dirty="0"/>
              <a:t>ethische kulturelle Herkunft, politisch, religiöse, philosophische Überzeugungen, Gesundheit, Sexualität und Gewerkschaftszugehörigkeit, biometrische Infos (Fingerabdruck, Gesichtszüge, genetische Daten)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6572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Grundsätze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1. Grundsatz:	</a:t>
            </a:r>
            <a:r>
              <a:rPr lang="de-DE" b="1" dirty="0"/>
              <a:t>Verbot mit Erlaubnisvorbehalt </a:t>
            </a:r>
          </a:p>
          <a:p>
            <a:r>
              <a:rPr lang="de-DE" dirty="0"/>
              <a:t>2. Grundsatz:	</a:t>
            </a:r>
            <a:r>
              <a:rPr lang="de-DE" b="1" dirty="0"/>
              <a:t>Datensparsamkeit</a:t>
            </a:r>
            <a:endParaRPr lang="de-DE" dirty="0"/>
          </a:p>
          <a:p>
            <a:r>
              <a:rPr lang="de-DE" dirty="0"/>
              <a:t>3. Grundsatz: 	</a:t>
            </a:r>
            <a:r>
              <a:rPr lang="de-DE" b="1" dirty="0"/>
              <a:t>Zweckbindung</a:t>
            </a:r>
          </a:p>
          <a:p>
            <a:r>
              <a:rPr lang="de-DE" dirty="0"/>
              <a:t>4. Grundsatz: 	</a:t>
            </a:r>
            <a:r>
              <a:rPr lang="de-DE" b="1" dirty="0"/>
              <a:t>Datenrichtigkeit</a:t>
            </a:r>
            <a:r>
              <a:rPr lang="de-DE" dirty="0"/>
              <a:t> </a:t>
            </a:r>
          </a:p>
          <a:p>
            <a:r>
              <a:rPr lang="de-DE" dirty="0"/>
              <a:t>5. Grundsatz: 	</a:t>
            </a:r>
            <a:r>
              <a:rPr lang="de-DE" b="1" dirty="0"/>
              <a:t>Datensicherheit</a:t>
            </a:r>
            <a:r>
              <a:rPr lang="de-DE" dirty="0"/>
              <a:t> </a:t>
            </a:r>
          </a:p>
          <a:p>
            <a:r>
              <a:rPr lang="de-DE" dirty="0"/>
              <a:t>6. Grundsatz: 	</a:t>
            </a:r>
            <a:r>
              <a:rPr lang="de-DE" b="1" dirty="0"/>
              <a:t>Recht auf Vergessenwerden </a:t>
            </a:r>
          </a:p>
          <a:p>
            <a:r>
              <a:rPr lang="de-DE" dirty="0"/>
              <a:t>7. Grundsatz: 	</a:t>
            </a:r>
            <a:r>
              <a:rPr lang="de-DE" b="1" dirty="0"/>
              <a:t>Recht auf Datenübertragbarkeit</a:t>
            </a:r>
          </a:p>
          <a:p>
            <a:r>
              <a:rPr lang="de-DE" dirty="0"/>
              <a:t>8. Grundsatz:	</a:t>
            </a:r>
            <a:r>
              <a:rPr lang="de-DE" b="1" dirty="0"/>
              <a:t>Rechenschaftspflich</a:t>
            </a:r>
            <a:r>
              <a:rPr lang="de-DE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370555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Zweck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Erfassung von Daten bedarf einem Zweck, aber nicht jeder Zweck gibt uns die Freiheit Daten zu verarbeiten </a:t>
            </a:r>
          </a:p>
          <a:p>
            <a:pPr marL="137160" indent="0">
              <a:buNone/>
            </a:pPr>
            <a:endParaRPr lang="de-DE" dirty="0"/>
          </a:p>
          <a:p>
            <a:r>
              <a:rPr lang="de-DE" dirty="0"/>
              <a:t>Zweck gibt Aufschluss darüber, wie lang Daten gespeichert werden dürfen</a:t>
            </a:r>
          </a:p>
          <a:p>
            <a:r>
              <a:rPr lang="de-DE" dirty="0"/>
              <a:t>Legt fest, welche Rechtsgrundlage für die Verarbeitung der Daten besteht </a:t>
            </a:r>
          </a:p>
        </p:txBody>
      </p:sp>
    </p:spTree>
    <p:extLst>
      <p:ext uri="{BB962C8B-B14F-4D97-AF65-F5344CB8AC3E}">
        <p14:creationId xmlns:p14="http://schemas.microsoft.com/office/powerpoint/2010/main" val="1330522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Zweck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200" dirty="0"/>
              <a:t>Für welchen Zweck sollen die Daten erhoben werden?</a:t>
            </a:r>
          </a:p>
          <a:p>
            <a:r>
              <a:rPr lang="de-DE" sz="2200" dirty="0"/>
              <a:t>Ist dieser Zweck eindeutig und klar verständlich?</a:t>
            </a:r>
          </a:p>
          <a:p>
            <a:r>
              <a:rPr lang="de-DE" sz="2200" dirty="0"/>
              <a:t>Besteht eine Rechtsgrundlage für die Datenverarbeitung?</a:t>
            </a:r>
          </a:p>
          <a:p>
            <a:r>
              <a:rPr lang="de-DE" sz="2200" dirty="0"/>
              <a:t>Welche Daten benötige ich für diesen Zweck?</a:t>
            </a:r>
          </a:p>
          <a:p>
            <a:r>
              <a:rPr lang="de-DE" sz="2200" dirty="0"/>
              <a:t>Müssen Daten unter Umständen zur Erfüllung des Zwecks weitergegeben werden? Wenn ja an wen?</a:t>
            </a:r>
          </a:p>
          <a:p>
            <a:r>
              <a:rPr lang="de-DE" sz="2200" dirty="0"/>
              <a:t>Hat sich der Zweck unter Umständen geändert/könnte er sich unter Umständen ändern? – Wie kann sichergestellt werden, dass der Betroffene über die Zweckänderung informiert wird?</a:t>
            </a:r>
          </a:p>
          <a:p>
            <a:r>
              <a:rPr lang="de-DE" sz="2200" dirty="0"/>
              <a:t>Wie lange dürfen die personenbezogenen Daten (unter Berücksichtigung gesetzlicher Aufbewahrungsfristen) aufbewahrt werden? (Speicherbegrenzung)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9638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6AF99DC-A15C-4D0D-8D13-10BAEBD166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Zweck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C67CC85-DDC9-4E12-AD82-C6CED51240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376" y="1557685"/>
            <a:ext cx="11233248" cy="4319587"/>
          </a:xfrm>
        </p:spPr>
        <p:txBody>
          <a:bodyPr/>
          <a:lstStyle/>
          <a:p>
            <a:pPr marL="137160" indent="0">
              <a:buNone/>
            </a:pPr>
            <a:r>
              <a:rPr lang="de-DE" dirty="0"/>
              <a:t>Konkrete Beispiele </a:t>
            </a:r>
          </a:p>
          <a:p>
            <a:r>
              <a:rPr lang="de-DE" dirty="0"/>
              <a:t>Mitgliederverwaltung </a:t>
            </a:r>
          </a:p>
          <a:p>
            <a:r>
              <a:rPr lang="de-DE" dirty="0"/>
              <a:t>Vereinsprotokolle</a:t>
            </a:r>
          </a:p>
          <a:p>
            <a:r>
              <a:rPr lang="de-DE" dirty="0"/>
              <a:t>Versammlungen </a:t>
            </a:r>
          </a:p>
          <a:p>
            <a:r>
              <a:rPr lang="de-DE" dirty="0"/>
              <a:t>Wettbewerbe </a:t>
            </a:r>
          </a:p>
          <a:p>
            <a:r>
              <a:rPr lang="de-DE" dirty="0"/>
              <a:t>Anschreiben </a:t>
            </a:r>
          </a:p>
          <a:p>
            <a:endParaRPr lang="de-DE" dirty="0"/>
          </a:p>
          <a:p>
            <a:r>
              <a:rPr lang="de-DE" dirty="0"/>
              <a:t>Vereinsdokumentation </a:t>
            </a:r>
          </a:p>
          <a:p>
            <a:r>
              <a:rPr lang="de-DE" dirty="0"/>
              <a:t>Veröffentlichungen </a:t>
            </a:r>
          </a:p>
        </p:txBody>
      </p:sp>
      <p:pic>
        <p:nvPicPr>
          <p:cNvPr id="1026" name="Picture 2" descr="Menschenmenge, Menschen, Silhouetten, Personen">
            <a:extLst>
              <a:ext uri="{FF2B5EF4-FFF2-40B4-BE49-F238E27FC236}">
                <a16:creationId xmlns:a16="http://schemas.microsoft.com/office/drawing/2014/main" id="{7CA02D92-C655-493B-9F4D-0563630C2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13" y="1774726"/>
            <a:ext cx="6153819" cy="410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15794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Titelfoli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sz="4800" b="1" dirty="0" smtClean="0">
            <a:solidFill>
              <a:srgbClr val="1C9A95"/>
            </a:solidFill>
            <a:latin typeface="Silka" panose="00000500000000000000" pitchFamily="50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Agenda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erzlich Willkommen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nitiativ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oli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Vielen Dank!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Kontakt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595</Words>
  <Application>Microsoft Office PowerPoint</Application>
  <PresentationFormat>Breitbild</PresentationFormat>
  <Paragraphs>114</Paragraphs>
  <Slides>24</Slides>
  <Notes>3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7</vt:i4>
      </vt:variant>
      <vt:variant>
        <vt:lpstr>Folientitel</vt:lpstr>
      </vt:variant>
      <vt:variant>
        <vt:i4>24</vt:i4>
      </vt:variant>
    </vt:vector>
  </HeadingPairs>
  <TitlesOfParts>
    <vt:vector size="39" baseType="lpstr">
      <vt:lpstr>Arial</vt:lpstr>
      <vt:lpstr>Book Antiqua</vt:lpstr>
      <vt:lpstr>Calibri</vt:lpstr>
      <vt:lpstr>Silka</vt:lpstr>
      <vt:lpstr>Verdana</vt:lpstr>
      <vt:lpstr>Wingdings</vt:lpstr>
      <vt:lpstr>Wingdings 2</vt:lpstr>
      <vt:lpstr>Wingdings 3</vt:lpstr>
      <vt:lpstr>Titelfolie</vt:lpstr>
      <vt:lpstr>Agenda</vt:lpstr>
      <vt:lpstr>Herzlich Willkommen</vt:lpstr>
      <vt:lpstr>Initiative</vt:lpstr>
      <vt:lpstr>Folie</vt:lpstr>
      <vt:lpstr>Vielen Dank!</vt:lpstr>
      <vt:lpstr>Kontakt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dkjöfl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Vivien Schuhknecht</dc:creator>
  <cp:lastModifiedBy>HP</cp:lastModifiedBy>
  <cp:revision>511</cp:revision>
  <cp:lastPrinted>2013-01-30T09:52:13Z</cp:lastPrinted>
  <dcterms:created xsi:type="dcterms:W3CDTF">2012-07-16T09:51:18Z</dcterms:created>
  <dcterms:modified xsi:type="dcterms:W3CDTF">2021-12-06T12:21:00Z</dcterms:modified>
</cp:coreProperties>
</file>